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321" r:id="rId4"/>
    <p:sldId id="332" r:id="rId5"/>
    <p:sldId id="259" r:id="rId6"/>
    <p:sldId id="338" r:id="rId7"/>
    <p:sldId id="260" r:id="rId8"/>
    <p:sldId id="261" r:id="rId9"/>
    <p:sldId id="262" r:id="rId10"/>
    <p:sldId id="263" r:id="rId11"/>
    <p:sldId id="322" r:id="rId12"/>
    <p:sldId id="264" r:id="rId13"/>
    <p:sldId id="265" r:id="rId14"/>
    <p:sldId id="266" r:id="rId15"/>
    <p:sldId id="273" r:id="rId16"/>
    <p:sldId id="280" r:id="rId17"/>
    <p:sldId id="281" r:id="rId18"/>
    <p:sldId id="283" r:id="rId19"/>
    <p:sldId id="284" r:id="rId20"/>
    <p:sldId id="314" r:id="rId21"/>
    <p:sldId id="287" r:id="rId22"/>
    <p:sldId id="315" r:id="rId23"/>
    <p:sldId id="289" r:id="rId24"/>
    <p:sldId id="318" r:id="rId25"/>
    <p:sldId id="319" r:id="rId26"/>
    <p:sldId id="320" r:id="rId27"/>
    <p:sldId id="339" r:id="rId28"/>
    <p:sldId id="288" r:id="rId29"/>
    <p:sldId id="293" r:id="rId30"/>
    <p:sldId id="282" r:id="rId31"/>
    <p:sldId id="294" r:id="rId32"/>
    <p:sldId id="295" r:id="rId33"/>
    <p:sldId id="296" r:id="rId34"/>
    <p:sldId id="297" r:id="rId35"/>
    <p:sldId id="335" r:id="rId36"/>
    <p:sldId id="336" r:id="rId37"/>
    <p:sldId id="298" r:id="rId38"/>
    <p:sldId id="300" r:id="rId39"/>
    <p:sldId id="333" r:id="rId40"/>
    <p:sldId id="301" r:id="rId41"/>
    <p:sldId id="334" r:id="rId42"/>
    <p:sldId id="303" r:id="rId43"/>
    <p:sldId id="304" r:id="rId44"/>
    <p:sldId id="305" r:id="rId45"/>
    <p:sldId id="307" r:id="rId46"/>
    <p:sldId id="313" r:id="rId47"/>
    <p:sldId id="308" r:id="rId48"/>
    <p:sldId id="309" r:id="rId49"/>
    <p:sldId id="310" r:id="rId50"/>
    <p:sldId id="340" r:id="rId51"/>
    <p:sldId id="33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3300"/>
    <a:srgbClr val="66FF33"/>
    <a:srgbClr val="C1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3" autoAdjust="0"/>
    <p:restoredTop sz="94709" autoAdjust="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DAC36BEC-9767-45C0-BC30-0C6F5FA8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19F629CA-90E7-47F8-9C22-6FAB69F8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000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5CE0B-2AA8-4E6D-A9C5-393BA71834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E7D6A-DB81-4440-A5C7-2FC0825E596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A04D3-BD27-4A95-9876-C8CE2ABC9A4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266C3-8218-4F9A-B77C-AB720452E6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72E09-EAB8-47FC-BCA6-96D185B2E6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1476F-21BB-4EEB-BD7B-5BCF67DEE47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08D6C-D344-4BF8-B5D6-5AE04C6AEA4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87512-FF71-4B1B-A38E-59E712A6DAB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966DD-7CDB-4E4C-A406-A71F8B8FBC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C0939-0EC6-409B-9F9C-921884192B0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9DA83-3763-4E69-9F85-207BC0D9307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C0655-C4DD-4EBC-A10F-57099A85CB7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13365-2E45-419A-B46D-F0B27853A7B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47A23-07C2-4CC6-A881-60C1B64693B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6556D-CCF8-4264-A162-60B31DE435B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F0A-34A8-4E77-8C0F-F65D8BF6580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0F71B-B8D4-4565-B4C2-AFF39509F23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088A5-37AD-4996-ADD5-97BC5F3ADDE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9B8FC-1D96-40F1-AF35-B528F056978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63117-A402-4225-89C0-56BDC37DC19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B6232-4370-42A4-BCB1-E8DA3E18883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EE2DD-6155-4957-90D4-BAB090AC777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9F6C3-B55E-4395-87B4-32815A7FD13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242ED-41B4-4464-9F5F-40AFB419A4F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A818A-47FB-4C15-86A1-DF92A03825B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4B11D-F8D7-4D49-91D0-B4C0EBF605F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496E5-F032-4F33-97A4-792A4BB5409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6EA95-8BD1-4768-8299-B7FEC2FDAD2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9FE7F-D8AF-4899-9EA9-289B3169306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B85E1-839D-40A6-8167-40D17EB0653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8762E-824F-4DE8-B88D-A3D6962B4DA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421A4-8E73-447B-9710-3F59AE3335C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2B796-BC36-4B38-8E85-C84246572E8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B4559-994D-44F2-97D6-98C40C2BEAB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C67F0-E786-4B36-8503-A1A9C564860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0B0E1-62A3-43CE-B317-F636AC452ED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2731E-E664-46BD-A8B9-599CFB1EDE9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995B4-A79F-41F5-B138-C9094CACC41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F5A9C-FE7F-4EA4-98D0-89690BC529E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A04D2-EE08-442E-A57B-9B4FFA93945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7ED28-F6E5-451D-BF50-427312725BAD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24C1C-CEE8-45F5-BDBB-6D9B48F0096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E1FA0-2F96-4E08-B5E5-FFA8CE2679D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78A66-3462-4B3C-8062-885BE25CBD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41F83-A16C-4BED-AD67-43624F5861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1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Original concept of element: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	Four element theory</a:t>
            </a:r>
          </a:p>
          <a:p>
            <a:pPr eaLnBrk="1" hangingPunct="1"/>
            <a:r>
              <a:rPr lang="en-US" smtClean="0">
                <a:latin typeface="Arial" charset="0"/>
              </a:rPr>
              <a:t>		AIR				combined to form all other materials by combining</a:t>
            </a:r>
          </a:p>
          <a:p>
            <a:pPr eaLnBrk="1" hangingPunct="1"/>
            <a:r>
              <a:rPr lang="en-US" smtClean="0">
                <a:latin typeface="Arial" charset="0"/>
              </a:rPr>
              <a:t>		WATER			in different proportions.</a:t>
            </a:r>
          </a:p>
          <a:p>
            <a:pPr eaLnBrk="1" hangingPunct="1"/>
            <a:r>
              <a:rPr lang="en-US" smtClean="0">
                <a:latin typeface="Arial" charset="0"/>
              </a:rPr>
              <a:t>		EARTH</a:t>
            </a:r>
          </a:p>
          <a:p>
            <a:pPr eaLnBrk="1" hangingPunct="1"/>
            <a:r>
              <a:rPr lang="en-US" smtClean="0">
                <a:latin typeface="Arial" charset="0"/>
              </a:rPr>
              <a:t>		AIR</a:t>
            </a:r>
          </a:p>
          <a:p>
            <a:pPr eaLnBrk="1" hangingPunct="1"/>
            <a:r>
              <a:rPr lang="en-US" smtClean="0">
                <a:latin typeface="Arial" charset="0"/>
              </a:rPr>
              <a:t>				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EA676-55AA-4C56-A9EF-506C3B6AA2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EA8FA-3D5C-46E7-9E46-FA4F6A89F7B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A1815-4890-4A6C-8EE8-D249DA4A491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909A-0136-49A4-875B-49F0EA3A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82CD-B9DA-4E97-9CE5-5F51D5D19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A659-BBE1-47DE-A701-4CA12B9D4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E87BE-9AF4-4D71-A883-8AA565A64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E7AA-5474-467B-B66A-DE922705F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7DB55-0818-42E4-B675-DAF49CCA0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AC79-E098-4395-B1A9-155065B4B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AD55F-897A-446C-A0AE-7168BBFCF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F3BD-53E2-41B6-A9AA-F61B7E4A1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F99C-3EF9-4AB5-B23F-89C076C2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C9B3-71DE-48C3-ADC1-FEB4B3F1F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F5CF-9E26-459A-9297-C478E48F6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2DE807-615F-4509-B6EC-FA4DD4F6F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7" name="Group 9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rgbClr val="264CB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rgbClr val="264CB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264CB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rgbClr val="264CB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47738"/>
            <a:ext cx="7772400" cy="771525"/>
          </a:xfrm>
        </p:spPr>
        <p:txBody>
          <a:bodyPr anchor="ctr" anchorCtr="0"/>
          <a:lstStyle/>
          <a:p>
            <a:pPr>
              <a:defRPr/>
            </a:pPr>
            <a:r>
              <a:rPr lang="en-US" dirty="0" smtClean="0"/>
              <a:t>Unit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400800" cy="762000"/>
          </a:xfrm>
        </p:spPr>
        <p:txBody>
          <a:bodyPr/>
          <a:lstStyle/>
          <a:p>
            <a:pPr marL="342900" indent="-342900">
              <a:defRPr/>
            </a:pPr>
            <a:r>
              <a:rPr lang="en-US" dirty="0" smtClean="0"/>
              <a:t>Atoms and their structure</a:t>
            </a:r>
          </a:p>
        </p:txBody>
      </p:sp>
      <p:pic>
        <p:nvPicPr>
          <p:cNvPr id="1638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04975"/>
            <a:ext cx="31242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Law of Definite Proportions</a:t>
            </a:r>
            <a:br>
              <a:rPr lang="en-US" dirty="0" smtClean="0"/>
            </a:br>
            <a:r>
              <a:rPr lang="en-US" dirty="0" smtClean="0"/>
              <a:t>(part 3 in Dalton’s Theory)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352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compound has a specific ratio of elements</a:t>
            </a:r>
          </a:p>
          <a:p>
            <a:pPr lvl="1">
              <a:defRPr/>
            </a:pPr>
            <a:r>
              <a:rPr lang="en-US" dirty="0" smtClean="0"/>
              <a:t>It is a ratio by mass</a:t>
            </a:r>
          </a:p>
          <a:p>
            <a:pPr lvl="1">
              <a:defRPr/>
            </a:pPr>
            <a:r>
              <a:rPr lang="en-US" dirty="0" smtClean="0"/>
              <a:t>Water is always 8 grams of oxygen for each gram of hydrogen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Law of Multiple Proportions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two elements form more than one compound, the ratio elements in each compound, is a simple whole number</a:t>
            </a:r>
          </a:p>
          <a:p>
            <a:pPr lvl="1">
              <a:defRPr/>
            </a:pPr>
            <a:r>
              <a:rPr lang="en-US" dirty="0" smtClean="0"/>
              <a:t>The ratio of the ratios is also a whole number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Water is </a:t>
            </a:r>
            <a:r>
              <a:rPr lang="en-US" dirty="0" smtClean="0">
                <a:solidFill>
                  <a:schemeClr val="tx2"/>
                </a:solidFill>
              </a:rPr>
              <a:t>8</a:t>
            </a:r>
            <a:r>
              <a:rPr lang="en-US" dirty="0" smtClean="0"/>
              <a:t> grams of oxygen per gram of hydrogen</a:t>
            </a:r>
          </a:p>
          <a:p>
            <a:pPr>
              <a:defRPr/>
            </a:pPr>
            <a:r>
              <a:rPr lang="en-US" dirty="0" smtClean="0"/>
              <a:t>Hydrogen peroxide is </a:t>
            </a:r>
            <a:r>
              <a:rPr lang="en-US" dirty="0" smtClean="0">
                <a:solidFill>
                  <a:schemeClr val="tx2"/>
                </a:solidFill>
              </a:rPr>
              <a:t>16 </a:t>
            </a:r>
            <a:r>
              <a:rPr lang="en-US" dirty="0" smtClean="0"/>
              <a:t>grams of oxygen per gram of hydrogen</a:t>
            </a:r>
          </a:p>
          <a:p>
            <a:pPr>
              <a:defRPr/>
            </a:pPr>
            <a:r>
              <a:rPr lang="en-US" dirty="0" smtClean="0"/>
              <a:t>16 to 8 is a 2 to 1 ratio</a:t>
            </a:r>
          </a:p>
          <a:p>
            <a:pPr>
              <a:defRPr/>
            </a:pPr>
            <a:r>
              <a:rPr lang="en-US" dirty="0" smtClean="0"/>
              <a:t>This happens because you have to add a whole atom, you can’t add a piece of an atom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Parts of Atoms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J. J. Thomson - English physicist, 1897</a:t>
            </a:r>
          </a:p>
          <a:p>
            <a:pPr lvl="1">
              <a:defRPr/>
            </a:pPr>
            <a:r>
              <a:rPr lang="en-US" dirty="0" smtClean="0"/>
              <a:t>Made a piece of equipment  called a cathode ray tube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It is a vacuum tube - all the air has been pumped out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A limited amount of other gases are put in and an electric current is applied to the tube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411163"/>
            <a:ext cx="7956550" cy="7699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Thomson’s Cathode Ray Tube</a:t>
            </a:r>
          </a:p>
        </p:txBody>
      </p:sp>
      <p:grpSp>
        <p:nvGrpSpPr>
          <p:cNvPr id="27651" name="Group 16"/>
          <p:cNvGrpSpPr>
            <a:grpSpLocks/>
          </p:cNvGrpSpPr>
          <p:nvPr/>
        </p:nvGrpSpPr>
        <p:grpSpPr bwMode="auto">
          <a:xfrm>
            <a:off x="382588" y="1301750"/>
            <a:ext cx="8307387" cy="2863850"/>
            <a:chOff x="241" y="820"/>
            <a:chExt cx="5233" cy="1804"/>
          </a:xfrm>
        </p:grpSpPr>
        <p:grpSp>
          <p:nvGrpSpPr>
            <p:cNvPr id="27657" name="Group 13"/>
            <p:cNvGrpSpPr>
              <a:grpSpLocks/>
            </p:cNvGrpSpPr>
            <p:nvPr/>
          </p:nvGrpSpPr>
          <p:grpSpPr bwMode="auto">
            <a:xfrm>
              <a:off x="241" y="1104"/>
              <a:ext cx="5233" cy="1520"/>
              <a:chOff x="241" y="1104"/>
              <a:chExt cx="5233" cy="1520"/>
            </a:xfrm>
          </p:grpSpPr>
          <p:sp>
            <p:nvSpPr>
              <p:cNvPr id="27660" name="AutoShape 3"/>
              <p:cNvSpPr>
                <a:spLocks noChangeArrowheads="1"/>
              </p:cNvSpPr>
              <p:nvPr/>
            </p:nvSpPr>
            <p:spPr bwMode="auto">
              <a:xfrm>
                <a:off x="784" y="1792"/>
                <a:ext cx="4192" cy="832"/>
              </a:xfrm>
              <a:prstGeom prst="roundRect">
                <a:avLst>
                  <a:gd name="adj" fmla="val 49995"/>
                </a:avLst>
              </a:prstGeom>
              <a:solidFill>
                <a:srgbClr val="A2C1FE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Oval 4"/>
              <p:cNvSpPr>
                <a:spLocks noChangeArrowheads="1"/>
              </p:cNvSpPr>
              <p:nvPr/>
            </p:nvSpPr>
            <p:spPr bwMode="auto">
              <a:xfrm>
                <a:off x="446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662" name="Group 7"/>
              <p:cNvGrpSpPr>
                <a:grpSpLocks/>
              </p:cNvGrpSpPr>
              <p:nvPr/>
            </p:nvGrpSpPr>
            <p:grpSpPr bwMode="auto">
              <a:xfrm>
                <a:off x="241" y="1105"/>
                <a:ext cx="911" cy="1104"/>
                <a:chOff x="241" y="1105"/>
                <a:chExt cx="911" cy="1104"/>
              </a:xfrm>
            </p:grpSpPr>
            <p:sp>
              <p:nvSpPr>
                <p:cNvPr id="27668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576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9" name="Arc 6"/>
                <p:cNvSpPr>
                  <a:spLocks/>
                </p:cNvSpPr>
                <p:nvPr/>
              </p:nvSpPr>
              <p:spPr bwMode="auto">
                <a:xfrm>
                  <a:off x="241" y="1105"/>
                  <a:ext cx="371" cy="1104"/>
                </a:xfrm>
                <a:custGeom>
                  <a:avLst/>
                  <a:gdLst>
                    <a:gd name="T0" fmla="*/ 0 w 23850"/>
                    <a:gd name="T1" fmla="*/ 0 h 43200"/>
                    <a:gd name="T2" fmla="*/ 0 w 23850"/>
                    <a:gd name="T3" fmla="*/ 0 h 43200"/>
                    <a:gd name="T4" fmla="*/ 0 w 23850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850"/>
                    <a:gd name="T10" fmla="*/ 0 h 43200"/>
                    <a:gd name="T11" fmla="*/ 23850 w 2385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85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</a:path>
                    <a:path w="2385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63" name="Group 10"/>
              <p:cNvGrpSpPr>
                <a:grpSpLocks/>
              </p:cNvGrpSpPr>
              <p:nvPr/>
            </p:nvGrpSpPr>
            <p:grpSpPr bwMode="auto">
              <a:xfrm>
                <a:off x="4560" y="1105"/>
                <a:ext cx="914" cy="1104"/>
                <a:chOff x="4560" y="1105"/>
                <a:chExt cx="914" cy="1104"/>
              </a:xfrm>
            </p:grpSpPr>
            <p:sp>
              <p:nvSpPr>
                <p:cNvPr id="27666" name="Line 8"/>
                <p:cNvSpPr>
                  <a:spLocks noChangeShapeType="1"/>
                </p:cNvSpPr>
                <p:nvPr/>
              </p:nvSpPr>
              <p:spPr bwMode="auto">
                <a:xfrm>
                  <a:off x="4560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7" name="Arc 9"/>
                <p:cNvSpPr>
                  <a:spLocks/>
                </p:cNvSpPr>
                <p:nvPr/>
              </p:nvSpPr>
              <p:spPr bwMode="auto">
                <a:xfrm>
                  <a:off x="5102" y="1105"/>
                  <a:ext cx="372" cy="1104"/>
                </a:xfrm>
                <a:custGeom>
                  <a:avLst/>
                  <a:gdLst>
                    <a:gd name="T0" fmla="*/ 0 w 23914"/>
                    <a:gd name="T1" fmla="*/ 0 h 43200"/>
                    <a:gd name="T2" fmla="*/ 0 w 23914"/>
                    <a:gd name="T3" fmla="*/ 0 h 43200"/>
                    <a:gd name="T4" fmla="*/ 0 w 23914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914"/>
                    <a:gd name="T10" fmla="*/ 0 h 43200"/>
                    <a:gd name="T11" fmla="*/ 23914 w 23914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914" h="43200" fill="none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</a:path>
                    <a:path w="23914" h="43200" stroke="0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  <a:lnTo>
                        <a:pt x="2314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64" name="Line 11"/>
              <p:cNvSpPr>
                <a:spLocks noChangeShapeType="1"/>
              </p:cNvSpPr>
              <p:nvPr/>
            </p:nvSpPr>
            <p:spPr bwMode="auto">
              <a:xfrm>
                <a:off x="576" y="1104"/>
                <a:ext cx="451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Oval 12"/>
              <p:cNvSpPr>
                <a:spLocks noChangeArrowheads="1"/>
              </p:cNvSpPr>
              <p:nvPr/>
            </p:nvSpPr>
            <p:spPr bwMode="auto">
              <a:xfrm>
                <a:off x="110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2020" y="820"/>
              <a:ext cx="1672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15"/>
            <p:cNvSpPr>
              <a:spLocks noChangeArrowheads="1"/>
            </p:cNvSpPr>
            <p:nvPr/>
          </p:nvSpPr>
          <p:spPr bwMode="auto">
            <a:xfrm>
              <a:off x="2054" y="941"/>
              <a:ext cx="16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chemeClr val="bg2"/>
                  </a:solidFill>
                </a:rPr>
                <a:t>Voltage source</a:t>
              </a:r>
            </a:p>
          </p:txBody>
        </p:sp>
      </p:grp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7070725" y="1858963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6000"/>
              <a:t>+</a:t>
            </a:r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1355725" y="185896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6000"/>
              <a:t>-</a:t>
            </a:r>
          </a:p>
        </p:txBody>
      </p:sp>
      <p:sp>
        <p:nvSpPr>
          <p:cNvPr id="27654" name="Rectangle 20"/>
          <p:cNvSpPr>
            <a:spLocks noChangeArrowheads="1"/>
          </p:cNvSpPr>
          <p:nvPr/>
        </p:nvSpPr>
        <p:spPr bwMode="auto">
          <a:xfrm>
            <a:off x="3406775" y="5526088"/>
            <a:ext cx="2262188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Metal Disks</a:t>
            </a:r>
          </a:p>
        </p:txBody>
      </p:sp>
      <p:sp>
        <p:nvSpPr>
          <p:cNvPr id="27655" name="Line 22"/>
          <p:cNvSpPr>
            <a:spLocks noChangeShapeType="1"/>
          </p:cNvSpPr>
          <p:nvPr/>
        </p:nvSpPr>
        <p:spPr bwMode="auto">
          <a:xfrm flipH="1" flipV="1">
            <a:off x="1981200" y="3810000"/>
            <a:ext cx="137160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23"/>
          <p:cNvSpPr>
            <a:spLocks noChangeShapeType="1"/>
          </p:cNvSpPr>
          <p:nvPr/>
        </p:nvSpPr>
        <p:spPr bwMode="auto">
          <a:xfrm flipV="1">
            <a:off x="5715000" y="3733800"/>
            <a:ext cx="137160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Passing an electric current makes a beam appear to move from the negative to the positive end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93725" y="411163"/>
            <a:ext cx="7956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Thomson’s Experiment</a:t>
            </a:r>
          </a:p>
        </p:txBody>
      </p:sp>
      <p:grpSp>
        <p:nvGrpSpPr>
          <p:cNvPr id="28676" name="Group 17"/>
          <p:cNvGrpSpPr>
            <a:grpSpLocks/>
          </p:cNvGrpSpPr>
          <p:nvPr/>
        </p:nvGrpSpPr>
        <p:grpSpPr bwMode="auto">
          <a:xfrm>
            <a:off x="382588" y="1301750"/>
            <a:ext cx="8307387" cy="2863850"/>
            <a:chOff x="241" y="820"/>
            <a:chExt cx="5233" cy="1804"/>
          </a:xfrm>
        </p:grpSpPr>
        <p:grpSp>
          <p:nvGrpSpPr>
            <p:cNvPr id="28680" name="Group 14"/>
            <p:cNvGrpSpPr>
              <a:grpSpLocks/>
            </p:cNvGrpSpPr>
            <p:nvPr/>
          </p:nvGrpSpPr>
          <p:grpSpPr bwMode="auto">
            <a:xfrm>
              <a:off x="241" y="1104"/>
              <a:ext cx="5233" cy="1520"/>
              <a:chOff x="241" y="1104"/>
              <a:chExt cx="5233" cy="1520"/>
            </a:xfrm>
          </p:grpSpPr>
          <p:sp>
            <p:nvSpPr>
              <p:cNvPr id="28683" name="AutoShape 4"/>
              <p:cNvSpPr>
                <a:spLocks noChangeArrowheads="1"/>
              </p:cNvSpPr>
              <p:nvPr/>
            </p:nvSpPr>
            <p:spPr bwMode="auto">
              <a:xfrm>
                <a:off x="784" y="1792"/>
                <a:ext cx="4192" cy="832"/>
              </a:xfrm>
              <a:prstGeom prst="roundRect">
                <a:avLst>
                  <a:gd name="adj" fmla="val 49995"/>
                </a:avLst>
              </a:prstGeom>
              <a:solidFill>
                <a:srgbClr val="A2C1FE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Oval 5"/>
              <p:cNvSpPr>
                <a:spLocks noChangeArrowheads="1"/>
              </p:cNvSpPr>
              <p:nvPr/>
            </p:nvSpPr>
            <p:spPr bwMode="auto">
              <a:xfrm>
                <a:off x="446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685" name="Group 8"/>
              <p:cNvGrpSpPr>
                <a:grpSpLocks/>
              </p:cNvGrpSpPr>
              <p:nvPr/>
            </p:nvGrpSpPr>
            <p:grpSpPr bwMode="auto">
              <a:xfrm>
                <a:off x="241" y="1105"/>
                <a:ext cx="911" cy="1104"/>
                <a:chOff x="241" y="1105"/>
                <a:chExt cx="911" cy="1104"/>
              </a:xfrm>
            </p:grpSpPr>
            <p:sp>
              <p:nvSpPr>
                <p:cNvPr id="28691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576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2" name="Arc 7"/>
                <p:cNvSpPr>
                  <a:spLocks/>
                </p:cNvSpPr>
                <p:nvPr/>
              </p:nvSpPr>
              <p:spPr bwMode="auto">
                <a:xfrm>
                  <a:off x="241" y="1105"/>
                  <a:ext cx="371" cy="1104"/>
                </a:xfrm>
                <a:custGeom>
                  <a:avLst/>
                  <a:gdLst>
                    <a:gd name="T0" fmla="*/ 0 w 23850"/>
                    <a:gd name="T1" fmla="*/ 0 h 43200"/>
                    <a:gd name="T2" fmla="*/ 0 w 23850"/>
                    <a:gd name="T3" fmla="*/ 0 h 43200"/>
                    <a:gd name="T4" fmla="*/ 0 w 23850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850"/>
                    <a:gd name="T10" fmla="*/ 0 h 43200"/>
                    <a:gd name="T11" fmla="*/ 23850 w 2385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85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</a:path>
                    <a:path w="2385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686" name="Group 11"/>
              <p:cNvGrpSpPr>
                <a:grpSpLocks/>
              </p:cNvGrpSpPr>
              <p:nvPr/>
            </p:nvGrpSpPr>
            <p:grpSpPr bwMode="auto">
              <a:xfrm>
                <a:off x="4560" y="1105"/>
                <a:ext cx="914" cy="1104"/>
                <a:chOff x="4560" y="1105"/>
                <a:chExt cx="914" cy="1104"/>
              </a:xfrm>
            </p:grpSpPr>
            <p:sp>
              <p:nvSpPr>
                <p:cNvPr id="28689" name="Line 9"/>
                <p:cNvSpPr>
                  <a:spLocks noChangeShapeType="1"/>
                </p:cNvSpPr>
                <p:nvPr/>
              </p:nvSpPr>
              <p:spPr bwMode="auto">
                <a:xfrm>
                  <a:off x="4560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0" name="Arc 10"/>
                <p:cNvSpPr>
                  <a:spLocks/>
                </p:cNvSpPr>
                <p:nvPr/>
              </p:nvSpPr>
              <p:spPr bwMode="auto">
                <a:xfrm>
                  <a:off x="5102" y="1105"/>
                  <a:ext cx="372" cy="1104"/>
                </a:xfrm>
                <a:custGeom>
                  <a:avLst/>
                  <a:gdLst>
                    <a:gd name="T0" fmla="*/ 0 w 23914"/>
                    <a:gd name="T1" fmla="*/ 0 h 43200"/>
                    <a:gd name="T2" fmla="*/ 0 w 23914"/>
                    <a:gd name="T3" fmla="*/ 0 h 43200"/>
                    <a:gd name="T4" fmla="*/ 0 w 23914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914"/>
                    <a:gd name="T10" fmla="*/ 0 h 43200"/>
                    <a:gd name="T11" fmla="*/ 23914 w 23914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914" h="43200" fill="none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</a:path>
                    <a:path w="23914" h="43200" stroke="0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  <a:lnTo>
                        <a:pt x="2314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87" name="Line 12"/>
              <p:cNvSpPr>
                <a:spLocks noChangeShapeType="1"/>
              </p:cNvSpPr>
              <p:nvPr/>
            </p:nvSpPr>
            <p:spPr bwMode="auto">
              <a:xfrm>
                <a:off x="576" y="1104"/>
                <a:ext cx="451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Oval 13"/>
              <p:cNvSpPr>
                <a:spLocks noChangeArrowheads="1"/>
              </p:cNvSpPr>
              <p:nvPr/>
            </p:nvSpPr>
            <p:spPr bwMode="auto">
              <a:xfrm>
                <a:off x="110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1" name="Rectangle 15"/>
            <p:cNvSpPr>
              <a:spLocks noChangeArrowheads="1"/>
            </p:cNvSpPr>
            <p:nvPr/>
          </p:nvSpPr>
          <p:spPr bwMode="auto">
            <a:xfrm>
              <a:off x="2020" y="820"/>
              <a:ext cx="1672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Rectangle 16"/>
            <p:cNvSpPr>
              <a:spLocks noChangeArrowheads="1"/>
            </p:cNvSpPr>
            <p:nvPr/>
          </p:nvSpPr>
          <p:spPr bwMode="auto">
            <a:xfrm>
              <a:off x="2054" y="941"/>
              <a:ext cx="16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chemeClr val="bg2"/>
                  </a:solidFill>
                </a:rPr>
                <a:t>Voltage source</a:t>
              </a:r>
            </a:p>
          </p:txBody>
        </p:sp>
      </p:grpSp>
      <p:sp>
        <p:nvSpPr>
          <p:cNvPr id="28677" name="Rectangle 26"/>
          <p:cNvSpPr>
            <a:spLocks noChangeArrowheads="1"/>
          </p:cNvSpPr>
          <p:nvPr/>
        </p:nvSpPr>
        <p:spPr bwMode="auto">
          <a:xfrm>
            <a:off x="7070725" y="1858963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6000"/>
              <a:t>+</a:t>
            </a:r>
          </a:p>
        </p:txBody>
      </p:sp>
      <p:sp>
        <p:nvSpPr>
          <p:cNvPr id="28678" name="Rectangle 27"/>
          <p:cNvSpPr>
            <a:spLocks noChangeArrowheads="1"/>
          </p:cNvSpPr>
          <p:nvPr/>
        </p:nvSpPr>
        <p:spPr bwMode="auto">
          <a:xfrm>
            <a:off x="1355725" y="185896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6000"/>
              <a:t>-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1905000" y="3048000"/>
            <a:ext cx="5334000" cy="914400"/>
          </a:xfrm>
          <a:prstGeom prst="rect">
            <a:avLst/>
          </a:prstGeom>
          <a:solidFill>
            <a:srgbClr val="FFFF99">
              <a:alpha val="83920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5"/>
          <p:cNvGrpSpPr>
            <a:grpSpLocks/>
          </p:cNvGrpSpPr>
          <p:nvPr/>
        </p:nvGrpSpPr>
        <p:grpSpPr bwMode="auto">
          <a:xfrm>
            <a:off x="382588" y="1301750"/>
            <a:ext cx="8307387" cy="2863850"/>
            <a:chOff x="241" y="820"/>
            <a:chExt cx="5233" cy="1804"/>
          </a:xfrm>
        </p:grpSpPr>
        <p:grpSp>
          <p:nvGrpSpPr>
            <p:cNvPr id="29707" name="Group 12"/>
            <p:cNvGrpSpPr>
              <a:grpSpLocks/>
            </p:cNvGrpSpPr>
            <p:nvPr/>
          </p:nvGrpSpPr>
          <p:grpSpPr bwMode="auto">
            <a:xfrm>
              <a:off x="241" y="1104"/>
              <a:ext cx="5233" cy="1520"/>
              <a:chOff x="241" y="1104"/>
              <a:chExt cx="5233" cy="1520"/>
            </a:xfrm>
          </p:grpSpPr>
          <p:sp>
            <p:nvSpPr>
              <p:cNvPr id="29710" name="AutoShape 2"/>
              <p:cNvSpPr>
                <a:spLocks noChangeArrowheads="1"/>
              </p:cNvSpPr>
              <p:nvPr/>
            </p:nvSpPr>
            <p:spPr bwMode="auto">
              <a:xfrm>
                <a:off x="784" y="1792"/>
                <a:ext cx="4192" cy="832"/>
              </a:xfrm>
              <a:prstGeom prst="roundRect">
                <a:avLst>
                  <a:gd name="adj" fmla="val 49995"/>
                </a:avLst>
              </a:prstGeom>
              <a:solidFill>
                <a:srgbClr val="A2C1FE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1" name="Oval 3"/>
              <p:cNvSpPr>
                <a:spLocks noChangeArrowheads="1"/>
              </p:cNvSpPr>
              <p:nvPr/>
            </p:nvSpPr>
            <p:spPr bwMode="auto">
              <a:xfrm>
                <a:off x="446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712" name="Group 6"/>
              <p:cNvGrpSpPr>
                <a:grpSpLocks/>
              </p:cNvGrpSpPr>
              <p:nvPr/>
            </p:nvGrpSpPr>
            <p:grpSpPr bwMode="auto">
              <a:xfrm>
                <a:off x="241" y="1105"/>
                <a:ext cx="911" cy="1104"/>
                <a:chOff x="241" y="1105"/>
                <a:chExt cx="911" cy="1104"/>
              </a:xfrm>
            </p:grpSpPr>
            <p:sp>
              <p:nvSpPr>
                <p:cNvPr id="29718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576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9" name="Arc 5"/>
                <p:cNvSpPr>
                  <a:spLocks/>
                </p:cNvSpPr>
                <p:nvPr/>
              </p:nvSpPr>
              <p:spPr bwMode="auto">
                <a:xfrm>
                  <a:off x="241" y="1105"/>
                  <a:ext cx="371" cy="1104"/>
                </a:xfrm>
                <a:custGeom>
                  <a:avLst/>
                  <a:gdLst>
                    <a:gd name="T0" fmla="*/ 0 w 23850"/>
                    <a:gd name="T1" fmla="*/ 0 h 43200"/>
                    <a:gd name="T2" fmla="*/ 0 w 23850"/>
                    <a:gd name="T3" fmla="*/ 0 h 43200"/>
                    <a:gd name="T4" fmla="*/ 0 w 23850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850"/>
                    <a:gd name="T10" fmla="*/ 0 h 43200"/>
                    <a:gd name="T11" fmla="*/ 23850 w 2385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85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</a:path>
                    <a:path w="2385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2351" y="-1"/>
                        <a:pt x="23102" y="39"/>
                        <a:pt x="23850" y="11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13" name="Group 9"/>
              <p:cNvGrpSpPr>
                <a:grpSpLocks/>
              </p:cNvGrpSpPr>
              <p:nvPr/>
            </p:nvGrpSpPr>
            <p:grpSpPr bwMode="auto">
              <a:xfrm>
                <a:off x="4560" y="1105"/>
                <a:ext cx="914" cy="1104"/>
                <a:chOff x="4560" y="1105"/>
                <a:chExt cx="914" cy="1104"/>
              </a:xfrm>
            </p:grpSpPr>
            <p:sp>
              <p:nvSpPr>
                <p:cNvPr id="29716" name="Line 7"/>
                <p:cNvSpPr>
                  <a:spLocks noChangeShapeType="1"/>
                </p:cNvSpPr>
                <p:nvPr/>
              </p:nvSpPr>
              <p:spPr bwMode="auto">
                <a:xfrm>
                  <a:off x="4560" y="2208"/>
                  <a:ext cx="576" cy="0"/>
                </a:xfrm>
                <a:prstGeom prst="line">
                  <a:avLst/>
                </a:prstGeom>
                <a:noFill/>
                <a:ln w="508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7" name="Arc 8"/>
                <p:cNvSpPr>
                  <a:spLocks/>
                </p:cNvSpPr>
                <p:nvPr/>
              </p:nvSpPr>
              <p:spPr bwMode="auto">
                <a:xfrm>
                  <a:off x="5102" y="1105"/>
                  <a:ext cx="372" cy="1104"/>
                </a:xfrm>
                <a:custGeom>
                  <a:avLst/>
                  <a:gdLst>
                    <a:gd name="T0" fmla="*/ 0 w 23914"/>
                    <a:gd name="T1" fmla="*/ 0 h 43200"/>
                    <a:gd name="T2" fmla="*/ 0 w 23914"/>
                    <a:gd name="T3" fmla="*/ 0 h 43200"/>
                    <a:gd name="T4" fmla="*/ 0 w 23914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914"/>
                    <a:gd name="T10" fmla="*/ 0 h 43200"/>
                    <a:gd name="T11" fmla="*/ 23914 w 23914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914" h="43200" fill="none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</a:path>
                    <a:path w="23914" h="43200" stroke="0" extrusionOk="0">
                      <a:moveTo>
                        <a:pt x="0" y="124"/>
                      </a:moveTo>
                      <a:cubicBezTo>
                        <a:pt x="768" y="41"/>
                        <a:pt x="1541" y="-1"/>
                        <a:pt x="2314" y="0"/>
                      </a:cubicBezTo>
                      <a:cubicBezTo>
                        <a:pt x="14243" y="0"/>
                        <a:pt x="23914" y="9670"/>
                        <a:pt x="23914" y="21600"/>
                      </a:cubicBezTo>
                      <a:cubicBezTo>
                        <a:pt x="23914" y="33529"/>
                        <a:pt x="14243" y="43199"/>
                        <a:pt x="2314" y="43200"/>
                      </a:cubicBezTo>
                      <a:lnTo>
                        <a:pt x="2314" y="21600"/>
                      </a:lnTo>
                      <a:close/>
                    </a:path>
                  </a:pathLst>
                </a:custGeom>
                <a:noFill/>
                <a:ln w="50800" cap="rnd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14" name="Line 10"/>
              <p:cNvSpPr>
                <a:spLocks noChangeShapeType="1"/>
              </p:cNvSpPr>
              <p:nvPr/>
            </p:nvSpPr>
            <p:spPr bwMode="auto">
              <a:xfrm>
                <a:off x="576" y="1104"/>
                <a:ext cx="451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5" name="Oval 11"/>
              <p:cNvSpPr>
                <a:spLocks noChangeArrowheads="1"/>
              </p:cNvSpPr>
              <p:nvPr/>
            </p:nvSpPr>
            <p:spPr bwMode="auto">
              <a:xfrm>
                <a:off x="1108" y="1828"/>
                <a:ext cx="184" cy="76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2020" y="820"/>
              <a:ext cx="1672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2054" y="941"/>
              <a:ext cx="16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solidFill>
                    <a:schemeClr val="bg2"/>
                  </a:solidFill>
                </a:rPr>
                <a:t>Voltage source</a:t>
              </a:r>
            </a:p>
          </p:txBody>
        </p:sp>
      </p:grp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593725" y="411163"/>
            <a:ext cx="7956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Thomson’s Experiment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685800" y="4648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By adding an electric field he found that the moving pieces were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negatively charged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1" name="Oval 18"/>
          <p:cNvSpPr>
            <a:spLocks noChangeArrowheads="1"/>
          </p:cNvSpPr>
          <p:nvPr/>
        </p:nvSpPr>
        <p:spPr bwMode="auto">
          <a:xfrm>
            <a:off x="4044950" y="2444750"/>
            <a:ext cx="15875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4632325" y="233203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bg2"/>
                </a:solidFill>
              </a:rPr>
              <a:t>+</a:t>
            </a:r>
          </a:p>
        </p:txBody>
      </p:sp>
      <p:sp>
        <p:nvSpPr>
          <p:cNvPr id="29703" name="Oval 20"/>
          <p:cNvSpPr>
            <a:spLocks noChangeArrowheads="1"/>
          </p:cNvSpPr>
          <p:nvPr/>
        </p:nvSpPr>
        <p:spPr bwMode="auto">
          <a:xfrm>
            <a:off x="4121150" y="4197350"/>
            <a:ext cx="15875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4708525" y="408463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bg2"/>
                </a:solidFill>
              </a:rPr>
              <a:t>-</a:t>
            </a: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685800" y="4648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By adding an electric field </a:t>
            </a:r>
          </a:p>
        </p:txBody>
      </p:sp>
      <p:sp>
        <p:nvSpPr>
          <p:cNvPr id="53288" name="Freeform 40"/>
          <p:cNvSpPr>
            <a:spLocks/>
          </p:cNvSpPr>
          <p:nvPr/>
        </p:nvSpPr>
        <p:spPr bwMode="auto">
          <a:xfrm>
            <a:off x="1558925" y="2849563"/>
            <a:ext cx="5599113" cy="1117600"/>
          </a:xfrm>
          <a:custGeom>
            <a:avLst/>
            <a:gdLst>
              <a:gd name="T0" fmla="*/ 2147483647 w 3527"/>
              <a:gd name="T1" fmla="*/ 2147483647 h 704"/>
              <a:gd name="T2" fmla="*/ 2147483647 w 3527"/>
              <a:gd name="T3" fmla="*/ 2147483647 h 704"/>
              <a:gd name="T4" fmla="*/ 2147483647 w 3527"/>
              <a:gd name="T5" fmla="*/ 2147483647 h 704"/>
              <a:gd name="T6" fmla="*/ 2147483647 w 3527"/>
              <a:gd name="T7" fmla="*/ 2147483647 h 704"/>
              <a:gd name="T8" fmla="*/ 2147483647 w 3527"/>
              <a:gd name="T9" fmla="*/ 2147483647 h 704"/>
              <a:gd name="T10" fmla="*/ 2147483647 w 3527"/>
              <a:gd name="T11" fmla="*/ 2147483647 h 704"/>
              <a:gd name="T12" fmla="*/ 2147483647 w 3527"/>
              <a:gd name="T13" fmla="*/ 0 h 704"/>
              <a:gd name="T14" fmla="*/ 2147483647 w 3527"/>
              <a:gd name="T15" fmla="*/ 2147483647 h 704"/>
              <a:gd name="T16" fmla="*/ 2147483647 w 3527"/>
              <a:gd name="T17" fmla="*/ 2147483647 h 704"/>
              <a:gd name="T18" fmla="*/ 2147483647 w 3527"/>
              <a:gd name="T19" fmla="*/ 2147483647 h 7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27"/>
              <a:gd name="T31" fmla="*/ 0 h 704"/>
              <a:gd name="T32" fmla="*/ 3527 w 3527"/>
              <a:gd name="T33" fmla="*/ 704 h 7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27" h="704">
                <a:moveTo>
                  <a:pt x="218" y="125"/>
                </a:moveTo>
                <a:cubicBezTo>
                  <a:pt x="218" y="125"/>
                  <a:pt x="0" y="605"/>
                  <a:pt x="218" y="701"/>
                </a:cubicBezTo>
                <a:cubicBezTo>
                  <a:pt x="425" y="695"/>
                  <a:pt x="1260" y="704"/>
                  <a:pt x="1524" y="701"/>
                </a:cubicBezTo>
                <a:cubicBezTo>
                  <a:pt x="1772" y="668"/>
                  <a:pt x="1862" y="624"/>
                  <a:pt x="2196" y="509"/>
                </a:cubicBezTo>
                <a:cubicBezTo>
                  <a:pt x="2530" y="394"/>
                  <a:pt x="3336" y="91"/>
                  <a:pt x="3527" y="8"/>
                </a:cubicBezTo>
                <a:cubicBezTo>
                  <a:pt x="3314" y="17"/>
                  <a:pt x="3411" y="13"/>
                  <a:pt x="3341" y="14"/>
                </a:cubicBezTo>
                <a:lnTo>
                  <a:pt x="2493" y="0"/>
                </a:lnTo>
                <a:cubicBezTo>
                  <a:pt x="2234" y="15"/>
                  <a:pt x="2018" y="83"/>
                  <a:pt x="1784" y="104"/>
                </a:cubicBezTo>
                <a:cubicBezTo>
                  <a:pt x="1508" y="123"/>
                  <a:pt x="1349" y="121"/>
                  <a:pt x="1088" y="125"/>
                </a:cubicBezTo>
                <a:cubicBezTo>
                  <a:pt x="827" y="129"/>
                  <a:pt x="399" y="125"/>
                  <a:pt x="218" y="125"/>
                </a:cubicBezTo>
                <a:close/>
              </a:path>
            </a:pathLst>
          </a:custGeom>
          <a:solidFill>
            <a:srgbClr val="FFFF99">
              <a:alpha val="8392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5" grpId="0"/>
      <p:bldP spid="532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Thomson &amp; his atomic model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7244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Discovered the electron</a:t>
            </a:r>
          </a:p>
          <a:p>
            <a:pPr>
              <a:defRPr/>
            </a:pPr>
            <a:r>
              <a:rPr lang="en-US" dirty="0" smtClean="0"/>
              <a:t>He did not know where positive charges were</a:t>
            </a:r>
          </a:p>
          <a:p>
            <a:pPr>
              <a:defRPr/>
            </a:pPr>
            <a:r>
              <a:rPr lang="en-US" dirty="0" smtClean="0"/>
              <a:t>Said the atom was like plum pudding</a:t>
            </a:r>
          </a:p>
          <a:p>
            <a:pPr lvl="1">
              <a:defRPr/>
            </a:pPr>
            <a:r>
              <a:rPr lang="en-US" dirty="0" smtClean="0"/>
              <a:t>A bunch of positive stuff, with the electrons able to be removed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5638800" y="2057400"/>
            <a:ext cx="3187700" cy="3187700"/>
          </a:xfrm>
          <a:prstGeom prst="ellipse">
            <a:avLst/>
          </a:prstGeom>
          <a:gradFill rotWithShape="0">
            <a:gsLst>
              <a:gs pos="0">
                <a:srgbClr val="1D3C00"/>
              </a:gs>
              <a:gs pos="100000">
                <a:srgbClr val="60C9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8001000" y="3200400"/>
            <a:ext cx="444500" cy="444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8077200" y="3429000"/>
            <a:ext cx="30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7016750" y="3740150"/>
            <a:ext cx="444500" cy="444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086600" y="3962400"/>
            <a:ext cx="30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6019800" y="3733800"/>
            <a:ext cx="444500" cy="444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6096000" y="3962400"/>
            <a:ext cx="30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6788150" y="2749550"/>
            <a:ext cx="444500" cy="444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858000" y="2971800"/>
            <a:ext cx="30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6330950" y="4502150"/>
            <a:ext cx="444500" cy="444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6400800" y="4724400"/>
            <a:ext cx="30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Rutherford’s Experiment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Ernest Rutherford - English physicist, 1910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Believed the plum pudding model of the atom was correct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Wanted to see how big atoms are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Used radioactivity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Alpha particles - positively charged pieces given off by uranium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Shot them at gold foil which can be made a few atoms thick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Rutherford’s experiment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the alpha particles hit </a:t>
            </a:r>
            <a:r>
              <a:rPr lang="en-US" smtClean="0"/>
              <a:t>a fluorescent </a:t>
            </a:r>
            <a:r>
              <a:rPr lang="en-US" dirty="0" smtClean="0"/>
              <a:t>screen, it glows</a:t>
            </a:r>
          </a:p>
          <a:p>
            <a:pPr>
              <a:defRPr/>
            </a:pPr>
            <a:r>
              <a:rPr lang="en-US" dirty="0" smtClean="0"/>
              <a:t>Here’s what it looked like</a:t>
            </a:r>
          </a:p>
        </p:txBody>
      </p:sp>
      <p:pic>
        <p:nvPicPr>
          <p:cNvPr id="3277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37025"/>
            <a:ext cx="48768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3505200"/>
            <a:ext cx="1600200" cy="10779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Lead block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905000" y="4648200"/>
            <a:ext cx="346075" cy="5572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62200" y="3886200"/>
            <a:ext cx="1752600" cy="5857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Uranium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5791200" y="5181600"/>
            <a:ext cx="137160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934200" y="4648200"/>
            <a:ext cx="1981200" cy="5857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Gold Foil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324600" y="2971800"/>
            <a:ext cx="2209800" cy="10779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3200"/>
              <a:t>Fluorescent </a:t>
            </a:r>
          </a:p>
          <a:p>
            <a:pPr algn="ctr"/>
            <a:r>
              <a:rPr lang="en-US" sz="3200"/>
              <a:t>Screen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6477000" y="3962400"/>
            <a:ext cx="304800" cy="609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819400" y="4419600"/>
            <a:ext cx="152400" cy="914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44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we started to think about atoms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Original idea came from Ancient Greece (400 B.C.)</a:t>
            </a:r>
          </a:p>
          <a:p>
            <a:pPr lvl="1">
              <a:defRPr/>
            </a:pPr>
            <a:r>
              <a:rPr lang="en-US" dirty="0" smtClean="0"/>
              <a:t>Democritus and Leucippus were Greek philosophers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98625"/>
            <a:ext cx="64293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01700" y="847725"/>
            <a:ext cx="1235075" cy="1092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Lead block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371600" y="1927225"/>
            <a:ext cx="457200" cy="838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20975" y="976313"/>
            <a:ext cx="1641475" cy="59213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Uranium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2209800" y="1546225"/>
            <a:ext cx="1066800" cy="2057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778375" y="2347913"/>
            <a:ext cx="1766888" cy="59213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Gold Foil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614988" y="533400"/>
            <a:ext cx="1697037" cy="831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Fluorescent </a:t>
            </a:r>
          </a:p>
          <a:p>
            <a:pPr algn="ctr"/>
            <a:r>
              <a:rPr lang="en-US"/>
              <a:t>Screen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6400800" y="1393825"/>
            <a:ext cx="228600" cy="533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He expected </a:t>
            </a:r>
            <a:r>
              <a:rPr lang="en-US" dirty="0" smtClean="0">
                <a:latin typeface="+mn-lt"/>
              </a:rPr>
              <a:t>that…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alpha particles would pass through without changing direction very much</a:t>
            </a:r>
          </a:p>
          <a:p>
            <a:pPr>
              <a:defRPr/>
            </a:pPr>
            <a:r>
              <a:rPr lang="en-US" dirty="0" smtClean="0"/>
              <a:t>Because…</a:t>
            </a:r>
          </a:p>
          <a:p>
            <a:pPr lvl="1">
              <a:defRPr/>
            </a:pPr>
            <a:r>
              <a:rPr lang="en-US" dirty="0" smtClean="0"/>
              <a:t>The positive charges were spread out evenly - alone they would not be enough to stop the alpha particles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0150" y="1695450"/>
            <a:ext cx="64293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828800" y="6858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What he expected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743200" y="3657600"/>
            <a:ext cx="2895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5867400" y="3657600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90600" y="914400"/>
            <a:ext cx="3962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Because, he thought the mass was evenly distributed in the atom</a:t>
            </a:r>
          </a:p>
        </p:txBody>
      </p:sp>
      <p:grpSp>
        <p:nvGrpSpPr>
          <p:cNvPr id="36867" name="Group 14"/>
          <p:cNvGrpSpPr>
            <a:grpSpLocks/>
          </p:cNvGrpSpPr>
          <p:nvPr/>
        </p:nvGrpSpPr>
        <p:grpSpPr bwMode="auto">
          <a:xfrm>
            <a:off x="4806950" y="1225550"/>
            <a:ext cx="1892300" cy="1892300"/>
            <a:chOff x="3028" y="772"/>
            <a:chExt cx="1192" cy="1192"/>
          </a:xfrm>
        </p:grpSpPr>
        <p:sp>
          <p:nvSpPr>
            <p:cNvPr id="36920" name="Oval 3"/>
            <p:cNvSpPr>
              <a:spLocks noChangeArrowheads="1"/>
            </p:cNvSpPr>
            <p:nvPr/>
          </p:nvSpPr>
          <p:spPr bwMode="auto">
            <a:xfrm>
              <a:off x="3028" y="772"/>
              <a:ext cx="1192" cy="1192"/>
            </a:xfrm>
            <a:prstGeom prst="ellipse">
              <a:avLst/>
            </a:prstGeom>
            <a:gradFill rotWithShape="0">
              <a:gsLst>
                <a:gs pos="0">
                  <a:srgbClr val="1D3C00"/>
                </a:gs>
                <a:gs pos="100000">
                  <a:srgbClr val="60C9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Oval 4"/>
            <p:cNvSpPr>
              <a:spLocks noChangeArrowheads="1"/>
            </p:cNvSpPr>
            <p:nvPr/>
          </p:nvSpPr>
          <p:spPr bwMode="auto">
            <a:xfrm>
              <a:off x="3371" y="972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Line 5"/>
            <p:cNvSpPr>
              <a:spLocks noChangeShapeType="1"/>
            </p:cNvSpPr>
            <p:nvPr/>
          </p:nvSpPr>
          <p:spPr bwMode="auto">
            <a:xfrm>
              <a:off x="3396" y="1053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Oval 6"/>
            <p:cNvSpPr>
              <a:spLocks noChangeArrowheads="1"/>
            </p:cNvSpPr>
            <p:nvPr/>
          </p:nvSpPr>
          <p:spPr bwMode="auto">
            <a:xfrm>
              <a:off x="3856" y="1400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4" name="Line 7"/>
            <p:cNvSpPr>
              <a:spLocks noChangeShapeType="1"/>
            </p:cNvSpPr>
            <p:nvPr/>
          </p:nvSpPr>
          <p:spPr bwMode="auto">
            <a:xfrm>
              <a:off x="3881" y="1483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Oval 8"/>
            <p:cNvSpPr>
              <a:spLocks noChangeArrowheads="1"/>
            </p:cNvSpPr>
            <p:nvPr/>
          </p:nvSpPr>
          <p:spPr bwMode="auto">
            <a:xfrm>
              <a:off x="3200" y="1457"/>
              <a:ext cx="163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6" name="Line 9"/>
            <p:cNvSpPr>
              <a:spLocks noChangeShapeType="1"/>
            </p:cNvSpPr>
            <p:nvPr/>
          </p:nvSpPr>
          <p:spPr bwMode="auto">
            <a:xfrm>
              <a:off x="3224" y="1540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Oval 10"/>
            <p:cNvSpPr>
              <a:spLocks noChangeArrowheads="1"/>
            </p:cNvSpPr>
            <p:nvPr/>
          </p:nvSpPr>
          <p:spPr bwMode="auto">
            <a:xfrm>
              <a:off x="3771" y="1029"/>
              <a:ext cx="164" cy="1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8" name="Line 11"/>
            <p:cNvSpPr>
              <a:spLocks noChangeShapeType="1"/>
            </p:cNvSpPr>
            <p:nvPr/>
          </p:nvSpPr>
          <p:spPr bwMode="auto">
            <a:xfrm>
              <a:off x="3796" y="1111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Oval 12"/>
            <p:cNvSpPr>
              <a:spLocks noChangeArrowheads="1"/>
            </p:cNvSpPr>
            <p:nvPr/>
          </p:nvSpPr>
          <p:spPr bwMode="auto">
            <a:xfrm>
              <a:off x="3600" y="1687"/>
              <a:ext cx="163" cy="1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0" name="Line 13"/>
            <p:cNvSpPr>
              <a:spLocks noChangeShapeType="1"/>
            </p:cNvSpPr>
            <p:nvPr/>
          </p:nvSpPr>
          <p:spPr bwMode="auto">
            <a:xfrm>
              <a:off x="3624" y="1768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68" name="Group 26"/>
          <p:cNvGrpSpPr>
            <a:grpSpLocks/>
          </p:cNvGrpSpPr>
          <p:nvPr/>
        </p:nvGrpSpPr>
        <p:grpSpPr bwMode="auto">
          <a:xfrm>
            <a:off x="6483350" y="82550"/>
            <a:ext cx="1892300" cy="1892300"/>
            <a:chOff x="4084" y="52"/>
            <a:chExt cx="1192" cy="1192"/>
          </a:xfrm>
        </p:grpSpPr>
        <p:sp>
          <p:nvSpPr>
            <p:cNvPr id="36909" name="Oval 15"/>
            <p:cNvSpPr>
              <a:spLocks noChangeArrowheads="1"/>
            </p:cNvSpPr>
            <p:nvPr/>
          </p:nvSpPr>
          <p:spPr bwMode="auto">
            <a:xfrm>
              <a:off x="4084" y="52"/>
              <a:ext cx="1192" cy="1192"/>
            </a:xfrm>
            <a:prstGeom prst="ellipse">
              <a:avLst/>
            </a:prstGeom>
            <a:gradFill rotWithShape="0">
              <a:gsLst>
                <a:gs pos="0">
                  <a:srgbClr val="1D3C00"/>
                </a:gs>
                <a:gs pos="100000">
                  <a:srgbClr val="60C9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Oval 16"/>
            <p:cNvSpPr>
              <a:spLocks noChangeArrowheads="1"/>
            </p:cNvSpPr>
            <p:nvPr/>
          </p:nvSpPr>
          <p:spPr bwMode="auto">
            <a:xfrm>
              <a:off x="4427" y="252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Line 17"/>
            <p:cNvSpPr>
              <a:spLocks noChangeShapeType="1"/>
            </p:cNvSpPr>
            <p:nvPr/>
          </p:nvSpPr>
          <p:spPr bwMode="auto">
            <a:xfrm>
              <a:off x="4452" y="333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Oval 18"/>
            <p:cNvSpPr>
              <a:spLocks noChangeArrowheads="1"/>
            </p:cNvSpPr>
            <p:nvPr/>
          </p:nvSpPr>
          <p:spPr bwMode="auto">
            <a:xfrm>
              <a:off x="4912" y="680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Line 19"/>
            <p:cNvSpPr>
              <a:spLocks noChangeShapeType="1"/>
            </p:cNvSpPr>
            <p:nvPr/>
          </p:nvSpPr>
          <p:spPr bwMode="auto">
            <a:xfrm>
              <a:off x="4937" y="763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Oval 20"/>
            <p:cNvSpPr>
              <a:spLocks noChangeArrowheads="1"/>
            </p:cNvSpPr>
            <p:nvPr/>
          </p:nvSpPr>
          <p:spPr bwMode="auto">
            <a:xfrm>
              <a:off x="4256" y="737"/>
              <a:ext cx="163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Line 21"/>
            <p:cNvSpPr>
              <a:spLocks noChangeShapeType="1"/>
            </p:cNvSpPr>
            <p:nvPr/>
          </p:nvSpPr>
          <p:spPr bwMode="auto">
            <a:xfrm>
              <a:off x="4280" y="820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Oval 22"/>
            <p:cNvSpPr>
              <a:spLocks noChangeArrowheads="1"/>
            </p:cNvSpPr>
            <p:nvPr/>
          </p:nvSpPr>
          <p:spPr bwMode="auto">
            <a:xfrm>
              <a:off x="4827" y="309"/>
              <a:ext cx="164" cy="1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Line 23"/>
            <p:cNvSpPr>
              <a:spLocks noChangeShapeType="1"/>
            </p:cNvSpPr>
            <p:nvPr/>
          </p:nvSpPr>
          <p:spPr bwMode="auto">
            <a:xfrm>
              <a:off x="4852" y="391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Oval 24"/>
            <p:cNvSpPr>
              <a:spLocks noChangeArrowheads="1"/>
            </p:cNvSpPr>
            <p:nvPr/>
          </p:nvSpPr>
          <p:spPr bwMode="auto">
            <a:xfrm>
              <a:off x="4656" y="967"/>
              <a:ext cx="163" cy="1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Line 25"/>
            <p:cNvSpPr>
              <a:spLocks noChangeShapeType="1"/>
            </p:cNvSpPr>
            <p:nvPr/>
          </p:nvSpPr>
          <p:spPr bwMode="auto">
            <a:xfrm>
              <a:off x="4680" y="1048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69" name="Group 38"/>
          <p:cNvGrpSpPr>
            <a:grpSpLocks/>
          </p:cNvGrpSpPr>
          <p:nvPr/>
        </p:nvGrpSpPr>
        <p:grpSpPr bwMode="auto">
          <a:xfrm>
            <a:off x="6559550" y="2063750"/>
            <a:ext cx="1892300" cy="1892300"/>
            <a:chOff x="4132" y="1300"/>
            <a:chExt cx="1192" cy="1192"/>
          </a:xfrm>
        </p:grpSpPr>
        <p:sp>
          <p:nvSpPr>
            <p:cNvPr id="36898" name="Oval 27"/>
            <p:cNvSpPr>
              <a:spLocks noChangeArrowheads="1"/>
            </p:cNvSpPr>
            <p:nvPr/>
          </p:nvSpPr>
          <p:spPr bwMode="auto">
            <a:xfrm>
              <a:off x="4132" y="1300"/>
              <a:ext cx="1192" cy="1192"/>
            </a:xfrm>
            <a:prstGeom prst="ellipse">
              <a:avLst/>
            </a:prstGeom>
            <a:gradFill rotWithShape="0">
              <a:gsLst>
                <a:gs pos="0">
                  <a:srgbClr val="1D3C00"/>
                </a:gs>
                <a:gs pos="100000">
                  <a:srgbClr val="60C9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Oval 28"/>
            <p:cNvSpPr>
              <a:spLocks noChangeArrowheads="1"/>
            </p:cNvSpPr>
            <p:nvPr/>
          </p:nvSpPr>
          <p:spPr bwMode="auto">
            <a:xfrm>
              <a:off x="4475" y="1500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Line 29"/>
            <p:cNvSpPr>
              <a:spLocks noChangeShapeType="1"/>
            </p:cNvSpPr>
            <p:nvPr/>
          </p:nvSpPr>
          <p:spPr bwMode="auto">
            <a:xfrm>
              <a:off x="4500" y="1581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Oval 30"/>
            <p:cNvSpPr>
              <a:spLocks noChangeArrowheads="1"/>
            </p:cNvSpPr>
            <p:nvPr/>
          </p:nvSpPr>
          <p:spPr bwMode="auto">
            <a:xfrm>
              <a:off x="4960" y="1928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Line 31"/>
            <p:cNvSpPr>
              <a:spLocks noChangeShapeType="1"/>
            </p:cNvSpPr>
            <p:nvPr/>
          </p:nvSpPr>
          <p:spPr bwMode="auto">
            <a:xfrm>
              <a:off x="4985" y="2011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Oval 32"/>
            <p:cNvSpPr>
              <a:spLocks noChangeArrowheads="1"/>
            </p:cNvSpPr>
            <p:nvPr/>
          </p:nvSpPr>
          <p:spPr bwMode="auto">
            <a:xfrm>
              <a:off x="4304" y="1985"/>
              <a:ext cx="163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Line 33"/>
            <p:cNvSpPr>
              <a:spLocks noChangeShapeType="1"/>
            </p:cNvSpPr>
            <p:nvPr/>
          </p:nvSpPr>
          <p:spPr bwMode="auto">
            <a:xfrm>
              <a:off x="4328" y="2068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Oval 34"/>
            <p:cNvSpPr>
              <a:spLocks noChangeArrowheads="1"/>
            </p:cNvSpPr>
            <p:nvPr/>
          </p:nvSpPr>
          <p:spPr bwMode="auto">
            <a:xfrm>
              <a:off x="4875" y="1557"/>
              <a:ext cx="164" cy="1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Line 35"/>
            <p:cNvSpPr>
              <a:spLocks noChangeShapeType="1"/>
            </p:cNvSpPr>
            <p:nvPr/>
          </p:nvSpPr>
          <p:spPr bwMode="auto">
            <a:xfrm>
              <a:off x="4900" y="1639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Oval 36"/>
            <p:cNvSpPr>
              <a:spLocks noChangeArrowheads="1"/>
            </p:cNvSpPr>
            <p:nvPr/>
          </p:nvSpPr>
          <p:spPr bwMode="auto">
            <a:xfrm>
              <a:off x="4704" y="2215"/>
              <a:ext cx="163" cy="1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Line 37"/>
            <p:cNvSpPr>
              <a:spLocks noChangeShapeType="1"/>
            </p:cNvSpPr>
            <p:nvPr/>
          </p:nvSpPr>
          <p:spPr bwMode="auto">
            <a:xfrm>
              <a:off x="4728" y="2296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0" name="Group 50"/>
          <p:cNvGrpSpPr>
            <a:grpSpLocks/>
          </p:cNvGrpSpPr>
          <p:nvPr/>
        </p:nvGrpSpPr>
        <p:grpSpPr bwMode="auto">
          <a:xfrm>
            <a:off x="6635750" y="4044950"/>
            <a:ext cx="1892300" cy="1892300"/>
            <a:chOff x="4180" y="2548"/>
            <a:chExt cx="1192" cy="1192"/>
          </a:xfrm>
        </p:grpSpPr>
        <p:sp>
          <p:nvSpPr>
            <p:cNvPr id="36887" name="Oval 39"/>
            <p:cNvSpPr>
              <a:spLocks noChangeArrowheads="1"/>
            </p:cNvSpPr>
            <p:nvPr/>
          </p:nvSpPr>
          <p:spPr bwMode="auto">
            <a:xfrm>
              <a:off x="4180" y="2548"/>
              <a:ext cx="1192" cy="1192"/>
            </a:xfrm>
            <a:prstGeom prst="ellipse">
              <a:avLst/>
            </a:prstGeom>
            <a:gradFill rotWithShape="0">
              <a:gsLst>
                <a:gs pos="0">
                  <a:srgbClr val="1D3C00"/>
                </a:gs>
                <a:gs pos="100000">
                  <a:srgbClr val="60C9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40"/>
            <p:cNvSpPr>
              <a:spLocks noChangeArrowheads="1"/>
            </p:cNvSpPr>
            <p:nvPr/>
          </p:nvSpPr>
          <p:spPr bwMode="auto">
            <a:xfrm>
              <a:off x="4523" y="2748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Line 41"/>
            <p:cNvSpPr>
              <a:spLocks noChangeShapeType="1"/>
            </p:cNvSpPr>
            <p:nvPr/>
          </p:nvSpPr>
          <p:spPr bwMode="auto">
            <a:xfrm>
              <a:off x="4548" y="2829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Oval 42"/>
            <p:cNvSpPr>
              <a:spLocks noChangeArrowheads="1"/>
            </p:cNvSpPr>
            <p:nvPr/>
          </p:nvSpPr>
          <p:spPr bwMode="auto">
            <a:xfrm>
              <a:off x="5008" y="3176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43"/>
            <p:cNvSpPr>
              <a:spLocks noChangeShapeType="1"/>
            </p:cNvSpPr>
            <p:nvPr/>
          </p:nvSpPr>
          <p:spPr bwMode="auto">
            <a:xfrm>
              <a:off x="5033" y="3259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Oval 44"/>
            <p:cNvSpPr>
              <a:spLocks noChangeArrowheads="1"/>
            </p:cNvSpPr>
            <p:nvPr/>
          </p:nvSpPr>
          <p:spPr bwMode="auto">
            <a:xfrm>
              <a:off x="4352" y="3233"/>
              <a:ext cx="163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Line 45"/>
            <p:cNvSpPr>
              <a:spLocks noChangeShapeType="1"/>
            </p:cNvSpPr>
            <p:nvPr/>
          </p:nvSpPr>
          <p:spPr bwMode="auto">
            <a:xfrm>
              <a:off x="4376" y="3316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Oval 46"/>
            <p:cNvSpPr>
              <a:spLocks noChangeArrowheads="1"/>
            </p:cNvSpPr>
            <p:nvPr/>
          </p:nvSpPr>
          <p:spPr bwMode="auto">
            <a:xfrm>
              <a:off x="4923" y="2805"/>
              <a:ext cx="164" cy="1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Line 47"/>
            <p:cNvSpPr>
              <a:spLocks noChangeShapeType="1"/>
            </p:cNvSpPr>
            <p:nvPr/>
          </p:nvSpPr>
          <p:spPr bwMode="auto">
            <a:xfrm>
              <a:off x="4948" y="2887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Oval 48"/>
            <p:cNvSpPr>
              <a:spLocks noChangeArrowheads="1"/>
            </p:cNvSpPr>
            <p:nvPr/>
          </p:nvSpPr>
          <p:spPr bwMode="auto">
            <a:xfrm>
              <a:off x="4752" y="3463"/>
              <a:ext cx="163" cy="1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Line 49"/>
            <p:cNvSpPr>
              <a:spLocks noChangeShapeType="1"/>
            </p:cNvSpPr>
            <p:nvPr/>
          </p:nvSpPr>
          <p:spPr bwMode="auto">
            <a:xfrm>
              <a:off x="4776" y="3544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1" name="Group 62"/>
          <p:cNvGrpSpPr>
            <a:grpSpLocks/>
          </p:cNvGrpSpPr>
          <p:nvPr/>
        </p:nvGrpSpPr>
        <p:grpSpPr bwMode="auto">
          <a:xfrm>
            <a:off x="4883150" y="3282950"/>
            <a:ext cx="1892300" cy="1892300"/>
            <a:chOff x="3076" y="2068"/>
            <a:chExt cx="1192" cy="1192"/>
          </a:xfrm>
        </p:grpSpPr>
        <p:sp>
          <p:nvSpPr>
            <p:cNvPr id="36876" name="Oval 51"/>
            <p:cNvSpPr>
              <a:spLocks noChangeArrowheads="1"/>
            </p:cNvSpPr>
            <p:nvPr/>
          </p:nvSpPr>
          <p:spPr bwMode="auto">
            <a:xfrm>
              <a:off x="3076" y="2068"/>
              <a:ext cx="1192" cy="1192"/>
            </a:xfrm>
            <a:prstGeom prst="ellipse">
              <a:avLst/>
            </a:prstGeom>
            <a:gradFill rotWithShape="0">
              <a:gsLst>
                <a:gs pos="0">
                  <a:srgbClr val="1D3C00"/>
                </a:gs>
                <a:gs pos="100000">
                  <a:srgbClr val="60C9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52"/>
            <p:cNvSpPr>
              <a:spLocks noChangeArrowheads="1"/>
            </p:cNvSpPr>
            <p:nvPr/>
          </p:nvSpPr>
          <p:spPr bwMode="auto">
            <a:xfrm>
              <a:off x="3419" y="2268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53"/>
            <p:cNvSpPr>
              <a:spLocks noChangeShapeType="1"/>
            </p:cNvSpPr>
            <p:nvPr/>
          </p:nvSpPr>
          <p:spPr bwMode="auto">
            <a:xfrm>
              <a:off x="3444" y="2349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Oval 54"/>
            <p:cNvSpPr>
              <a:spLocks noChangeArrowheads="1"/>
            </p:cNvSpPr>
            <p:nvPr/>
          </p:nvSpPr>
          <p:spPr bwMode="auto">
            <a:xfrm>
              <a:off x="3904" y="2696"/>
              <a:ext cx="164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55"/>
            <p:cNvSpPr>
              <a:spLocks noChangeShapeType="1"/>
            </p:cNvSpPr>
            <p:nvPr/>
          </p:nvSpPr>
          <p:spPr bwMode="auto">
            <a:xfrm>
              <a:off x="3929" y="2779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Oval 56"/>
            <p:cNvSpPr>
              <a:spLocks noChangeArrowheads="1"/>
            </p:cNvSpPr>
            <p:nvPr/>
          </p:nvSpPr>
          <p:spPr bwMode="auto">
            <a:xfrm>
              <a:off x="3248" y="2753"/>
              <a:ext cx="163" cy="1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57"/>
            <p:cNvSpPr>
              <a:spLocks noChangeShapeType="1"/>
            </p:cNvSpPr>
            <p:nvPr/>
          </p:nvSpPr>
          <p:spPr bwMode="auto">
            <a:xfrm>
              <a:off x="3272" y="2836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Oval 58"/>
            <p:cNvSpPr>
              <a:spLocks noChangeArrowheads="1"/>
            </p:cNvSpPr>
            <p:nvPr/>
          </p:nvSpPr>
          <p:spPr bwMode="auto">
            <a:xfrm>
              <a:off x="3819" y="2325"/>
              <a:ext cx="164" cy="1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59"/>
            <p:cNvSpPr>
              <a:spLocks noChangeShapeType="1"/>
            </p:cNvSpPr>
            <p:nvPr/>
          </p:nvSpPr>
          <p:spPr bwMode="auto">
            <a:xfrm>
              <a:off x="3844" y="2407"/>
              <a:ext cx="113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Oval 60"/>
            <p:cNvSpPr>
              <a:spLocks noChangeArrowheads="1"/>
            </p:cNvSpPr>
            <p:nvPr/>
          </p:nvSpPr>
          <p:spPr bwMode="auto">
            <a:xfrm>
              <a:off x="3648" y="2983"/>
              <a:ext cx="163" cy="1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Line 61"/>
            <p:cNvSpPr>
              <a:spLocks noChangeShapeType="1"/>
            </p:cNvSpPr>
            <p:nvPr/>
          </p:nvSpPr>
          <p:spPr bwMode="auto">
            <a:xfrm>
              <a:off x="3672" y="3064"/>
              <a:ext cx="115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91" name="Line 63"/>
          <p:cNvSpPr>
            <a:spLocks noChangeShapeType="1"/>
          </p:cNvSpPr>
          <p:nvPr/>
        </p:nvSpPr>
        <p:spPr bwMode="auto">
          <a:xfrm>
            <a:off x="762000" y="3581400"/>
            <a:ext cx="7696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92" name="Line 64"/>
          <p:cNvSpPr>
            <a:spLocks noChangeShapeType="1"/>
          </p:cNvSpPr>
          <p:nvPr/>
        </p:nvSpPr>
        <p:spPr bwMode="auto">
          <a:xfrm>
            <a:off x="762000" y="5410200"/>
            <a:ext cx="7696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93" name="Line 65"/>
          <p:cNvSpPr>
            <a:spLocks noChangeShapeType="1"/>
          </p:cNvSpPr>
          <p:nvPr/>
        </p:nvSpPr>
        <p:spPr bwMode="auto">
          <a:xfrm>
            <a:off x="685800" y="2590800"/>
            <a:ext cx="7696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94" name="Line 66"/>
          <p:cNvSpPr>
            <a:spLocks noChangeShapeType="1"/>
          </p:cNvSpPr>
          <p:nvPr/>
        </p:nvSpPr>
        <p:spPr bwMode="auto">
          <a:xfrm>
            <a:off x="762000" y="4648200"/>
            <a:ext cx="7696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1" grpId="0" animBg="1"/>
      <p:bldP spid="73792" grpId="0" animBg="1"/>
      <p:bldP spid="73793" grpId="0" animBg="1"/>
      <p:bldP spid="737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0150" y="1695450"/>
            <a:ext cx="64293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828800" y="6858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What he got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2743200" y="3657600"/>
            <a:ext cx="28956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5791200" y="3657600"/>
            <a:ext cx="160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V="1">
            <a:off x="5791200" y="3505200"/>
            <a:ext cx="1600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5867400" y="3657600"/>
            <a:ext cx="1600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5791200" y="3657600"/>
            <a:ext cx="1600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5943600" y="32766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V="1">
            <a:off x="5867400" y="2971800"/>
            <a:ext cx="1447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5791200" y="3657600"/>
            <a:ext cx="1524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5867400" y="2438400"/>
            <a:ext cx="9144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5867400" y="3733800"/>
            <a:ext cx="914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5410200" y="3657600"/>
            <a:ext cx="3048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V="1">
            <a:off x="4038600" y="36576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 flipV="1">
            <a:off x="4648200" y="2286000"/>
            <a:ext cx="990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PFX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hoche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hoche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hoche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3400" y="609600"/>
            <a:ext cx="662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latin typeface="+mn-lt"/>
              </a:rPr>
              <a:t>How he explained it</a:t>
            </a:r>
          </a:p>
        </p:txBody>
      </p:sp>
      <p:grpSp>
        <p:nvGrpSpPr>
          <p:cNvPr id="38915" name="Group 6"/>
          <p:cNvGrpSpPr>
            <a:grpSpLocks/>
          </p:cNvGrpSpPr>
          <p:nvPr/>
        </p:nvGrpSpPr>
        <p:grpSpPr bwMode="auto">
          <a:xfrm>
            <a:off x="5105400" y="1828800"/>
            <a:ext cx="3721100" cy="3721100"/>
            <a:chOff x="2308" y="1060"/>
            <a:chExt cx="2344" cy="2344"/>
          </a:xfrm>
        </p:grpSpPr>
        <p:sp>
          <p:nvSpPr>
            <p:cNvPr id="38917" name="Oval 3"/>
            <p:cNvSpPr>
              <a:spLocks noChangeArrowheads="1"/>
            </p:cNvSpPr>
            <p:nvPr/>
          </p:nvSpPr>
          <p:spPr bwMode="auto">
            <a:xfrm>
              <a:off x="2308" y="1060"/>
              <a:ext cx="2344" cy="23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Oval 4"/>
            <p:cNvSpPr>
              <a:spLocks noChangeArrowheads="1"/>
            </p:cNvSpPr>
            <p:nvPr/>
          </p:nvSpPr>
          <p:spPr bwMode="auto">
            <a:xfrm>
              <a:off x="3364" y="2116"/>
              <a:ext cx="232" cy="2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Rectangle 5"/>
            <p:cNvSpPr>
              <a:spLocks noChangeArrowheads="1"/>
            </p:cNvSpPr>
            <p:nvPr/>
          </p:nvSpPr>
          <p:spPr bwMode="auto">
            <a:xfrm>
              <a:off x="3360" y="20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+</a:t>
              </a:r>
            </a:p>
          </p:txBody>
        </p:sp>
      </p:grp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Atom is mostly empty space</a:t>
            </a:r>
          </a:p>
          <a:p>
            <a:pPr lvl="1">
              <a:defRPr/>
            </a:pPr>
            <a:r>
              <a:rPr lang="en-US" dirty="0" smtClean="0"/>
              <a:t>There is a small dense, positive piece at the center</a:t>
            </a:r>
          </a:p>
          <a:p>
            <a:pPr lvl="1">
              <a:defRPr/>
            </a:pPr>
            <a:r>
              <a:rPr lang="en-US" dirty="0" smtClean="0"/>
              <a:t>Alpha particles are deflected by it, if they get close enough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6"/>
          <p:cNvGrpSpPr>
            <a:grpSpLocks/>
          </p:cNvGrpSpPr>
          <p:nvPr/>
        </p:nvGrpSpPr>
        <p:grpSpPr bwMode="auto">
          <a:xfrm>
            <a:off x="3663950" y="1682750"/>
            <a:ext cx="3721100" cy="3721100"/>
            <a:chOff x="2308" y="1060"/>
            <a:chExt cx="2344" cy="2344"/>
          </a:xfrm>
        </p:grpSpPr>
        <p:sp>
          <p:nvSpPr>
            <p:cNvPr id="39952" name="Oval 3"/>
            <p:cNvSpPr>
              <a:spLocks noChangeArrowheads="1"/>
            </p:cNvSpPr>
            <p:nvPr/>
          </p:nvSpPr>
          <p:spPr bwMode="auto">
            <a:xfrm>
              <a:off x="2308" y="1060"/>
              <a:ext cx="2344" cy="23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Oval 4"/>
            <p:cNvSpPr>
              <a:spLocks noChangeArrowheads="1"/>
            </p:cNvSpPr>
            <p:nvPr/>
          </p:nvSpPr>
          <p:spPr bwMode="auto">
            <a:xfrm>
              <a:off x="3364" y="2116"/>
              <a:ext cx="232" cy="2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Rectangle 5"/>
            <p:cNvSpPr>
              <a:spLocks noChangeArrowheads="1"/>
            </p:cNvSpPr>
            <p:nvPr/>
          </p:nvSpPr>
          <p:spPr bwMode="auto">
            <a:xfrm>
              <a:off x="3360" y="20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+</a:t>
              </a:r>
            </a:p>
          </p:txBody>
        </p:sp>
      </p:grp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533400" y="1905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533400" y="56388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685800" y="3733800"/>
            <a:ext cx="434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Arc 10"/>
          <p:cNvSpPr>
            <a:spLocks/>
          </p:cNvSpPr>
          <p:nvPr/>
        </p:nvSpPr>
        <p:spPr bwMode="auto">
          <a:xfrm>
            <a:off x="5029200" y="3733800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5410200" y="4114800"/>
            <a:ext cx="30480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533400" y="22098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533400" y="48768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533400" y="30480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Arc 15"/>
          <p:cNvSpPr>
            <a:spLocks/>
          </p:cNvSpPr>
          <p:nvPr/>
        </p:nvSpPr>
        <p:spPr bwMode="auto">
          <a:xfrm>
            <a:off x="5105400" y="2971800"/>
            <a:ext cx="838200" cy="76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V="1">
            <a:off x="5943600" y="2286000"/>
            <a:ext cx="2743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304800" y="2819400"/>
            <a:ext cx="4495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Arc 18"/>
          <p:cNvSpPr>
            <a:spLocks/>
          </p:cNvSpPr>
          <p:nvPr/>
        </p:nvSpPr>
        <p:spPr bwMode="auto">
          <a:xfrm>
            <a:off x="4724400" y="3200400"/>
            <a:ext cx="611188" cy="381000"/>
          </a:xfrm>
          <a:custGeom>
            <a:avLst/>
            <a:gdLst>
              <a:gd name="T0" fmla="*/ 0 w 21656"/>
              <a:gd name="T1" fmla="*/ 0 h 43119"/>
              <a:gd name="T2" fmla="*/ 2147483647 w 21656"/>
              <a:gd name="T3" fmla="*/ 2147483647 h 43119"/>
              <a:gd name="T4" fmla="*/ 2147483647 w 21656"/>
              <a:gd name="T5" fmla="*/ 2147483647 h 43119"/>
              <a:gd name="T6" fmla="*/ 0 60000 65536"/>
              <a:gd name="T7" fmla="*/ 0 60000 65536"/>
              <a:gd name="T8" fmla="*/ 0 60000 65536"/>
              <a:gd name="T9" fmla="*/ 0 w 21656"/>
              <a:gd name="T10" fmla="*/ 0 h 43119"/>
              <a:gd name="T11" fmla="*/ 21656 w 21656"/>
              <a:gd name="T12" fmla="*/ 43119 h 43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56" h="43119" fill="none" extrusionOk="0">
                <a:moveTo>
                  <a:pt x="0" y="0"/>
                </a:moveTo>
                <a:cubicBezTo>
                  <a:pt x="18" y="0"/>
                  <a:pt x="37" y="-1"/>
                  <a:pt x="56" y="0"/>
                </a:cubicBezTo>
                <a:cubicBezTo>
                  <a:pt x="11985" y="0"/>
                  <a:pt x="21656" y="9670"/>
                  <a:pt x="21656" y="21600"/>
                </a:cubicBezTo>
                <a:cubicBezTo>
                  <a:pt x="21656" y="32806"/>
                  <a:pt x="13085" y="42151"/>
                  <a:pt x="1921" y="43119"/>
                </a:cubicBezTo>
              </a:path>
              <a:path w="21656" h="43119" stroke="0" extrusionOk="0">
                <a:moveTo>
                  <a:pt x="0" y="0"/>
                </a:moveTo>
                <a:cubicBezTo>
                  <a:pt x="18" y="0"/>
                  <a:pt x="37" y="-1"/>
                  <a:pt x="56" y="0"/>
                </a:cubicBezTo>
                <a:cubicBezTo>
                  <a:pt x="11985" y="0"/>
                  <a:pt x="21656" y="9670"/>
                  <a:pt x="21656" y="21600"/>
                </a:cubicBezTo>
                <a:cubicBezTo>
                  <a:pt x="21656" y="32806"/>
                  <a:pt x="13085" y="42151"/>
                  <a:pt x="1921" y="43119"/>
                </a:cubicBezTo>
                <a:lnTo>
                  <a:pt x="56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228600" y="35814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hoche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hoche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70084"/>
          </a:xfrm>
        </p:spPr>
        <p:txBody>
          <a:bodyPr/>
          <a:lstStyle/>
          <a:p>
            <a:r>
              <a:rPr lang="en-US" dirty="0" smtClean="0"/>
              <a:t>Homework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</a:t>
            </a:r>
            <a:r>
              <a:rPr lang="en-US" smtClean="0"/>
              <a:t>table that lists </a:t>
            </a:r>
            <a:r>
              <a:rPr lang="en-US" dirty="0" smtClean="0"/>
              <a:t>the different philosophers and </a:t>
            </a:r>
            <a:r>
              <a:rPr lang="en-US" smtClean="0"/>
              <a:t>scientists (mentioned so </a:t>
            </a:r>
            <a:r>
              <a:rPr lang="en-US" dirty="0" smtClean="0"/>
              <a:t>far), identify the experiment they conducted AND describe what they discovered.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Dalton’s atomic theory? Which parts are still hold true today?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05332"/>
      </p:ext>
    </p:extLst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411163"/>
            <a:ext cx="795655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Modern View</a:t>
            </a:r>
          </a:p>
        </p:txBody>
      </p:sp>
      <p:graphicFrame>
        <p:nvGraphicFramePr>
          <p:cNvPr id="2050" name="Object 3"/>
          <p:cNvGraphicFramePr>
            <a:graphicFrameLocks noGrp="1"/>
          </p:cNvGraphicFramePr>
          <p:nvPr>
            <p:ph sz="half" idx="2"/>
          </p:nvPr>
        </p:nvGraphicFramePr>
        <p:xfrm>
          <a:off x="4648200" y="1304925"/>
          <a:ext cx="4114800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orelDRAW!" r:id="rId4" imgW="3900240" imgH="4738680" progId="CDraw4">
                  <p:embed/>
                </p:oleObj>
              </mc:Choice>
              <mc:Fallback>
                <p:oleObj name="CorelDRAW!" r:id="rId4" imgW="3900240" imgH="4738680" progId="CDraw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04925"/>
                        <a:ext cx="4114800" cy="461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267200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The atom is mostly empty space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Two regions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Nucleus</a:t>
            </a:r>
            <a:r>
              <a:rPr lang="en-US" sz="3200" dirty="0" smtClean="0">
                <a:latin typeface="+mn-lt"/>
              </a:rPr>
              <a:t> - protons and neutrons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Electron cloud</a:t>
            </a:r>
            <a:r>
              <a:rPr lang="en-US" sz="3200" dirty="0" smtClean="0">
                <a:latin typeface="+mn-lt"/>
              </a:rPr>
              <a:t> - region where you might find an electron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Density and the Atom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Since most of the particles went straight through the gold foil, the atom was mostly empty space</a:t>
            </a:r>
          </a:p>
          <a:p>
            <a:pPr>
              <a:defRPr/>
            </a:pPr>
            <a:r>
              <a:rPr lang="en-US" dirty="0" smtClean="0"/>
              <a:t>Because the alpha particles turned so much, the positive particles must have been heavy</a:t>
            </a:r>
          </a:p>
          <a:p>
            <a:pPr>
              <a:defRPr/>
            </a:pPr>
            <a:r>
              <a:rPr lang="en-US" dirty="0" smtClean="0"/>
              <a:t>Small volume and big mass = big density.</a:t>
            </a:r>
          </a:p>
          <a:p>
            <a:pPr>
              <a:defRPr/>
            </a:pPr>
            <a:r>
              <a:rPr lang="en-US" dirty="0" smtClean="0"/>
              <a:t>This small dense positive area is the </a:t>
            </a:r>
            <a:r>
              <a:rPr lang="en-US" dirty="0" smtClean="0">
                <a:solidFill>
                  <a:schemeClr val="tx2"/>
                </a:solidFill>
              </a:rPr>
              <a:t>nucleus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38862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Democritus looked at the beach</a:t>
            </a:r>
          </a:p>
          <a:p>
            <a:pPr lvl="1">
              <a:defRPr/>
            </a:pPr>
            <a:r>
              <a:rPr lang="en-US" dirty="0" smtClean="0"/>
              <a:t>Made of sand</a:t>
            </a:r>
          </a:p>
          <a:p>
            <a:pPr lvl="1">
              <a:defRPr/>
            </a:pPr>
            <a:r>
              <a:rPr lang="en-US" dirty="0" smtClean="0"/>
              <a:t>If you cut sand particles, you get smaller sand particles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4495800" y="2209800"/>
          <a:ext cx="4038600" cy="428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4" imgW="4076385" imgH="2285559" progId="Paint.Picture">
                  <p:embed/>
                </p:oleObj>
              </mc:Choice>
              <mc:Fallback>
                <p:oleObj name="Bitmap Image" r:id="rId4" imgW="4076385" imgH="2285559" progId="Paint.Picture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4038600" cy="428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How we started to think about atoms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Subatomic particles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Electron – located outside of nucleus, has negative charge</a:t>
            </a:r>
          </a:p>
          <a:p>
            <a:pPr>
              <a:defRPr/>
            </a:pPr>
            <a:r>
              <a:rPr lang="en-US" dirty="0" smtClean="0"/>
              <a:t>Proton - positively charged particles inside of nucleus that are many times heavier than the electron</a:t>
            </a:r>
          </a:p>
          <a:p>
            <a:pPr>
              <a:defRPr/>
            </a:pPr>
            <a:r>
              <a:rPr lang="en-US" dirty="0" smtClean="0"/>
              <a:t>Neutron - no charge but about the same mass as a proton, located inside of nucleus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Subatomic particles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5800" y="2636838"/>
            <a:ext cx="17541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FF9933"/>
                </a:solidFill>
              </a:rPr>
              <a:t>Electron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3551238"/>
            <a:ext cx="14509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Proton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5800" y="4427538"/>
            <a:ext cx="17081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66FF33"/>
                </a:solidFill>
              </a:rPr>
              <a:t>Neutron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14400" y="1524000"/>
            <a:ext cx="1539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Particle</a:t>
            </a:r>
          </a:p>
          <a:p>
            <a:r>
              <a:rPr lang="en-US" sz="3200"/>
              <a:t>Name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193925" y="1951038"/>
            <a:ext cx="150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Symbol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641725" y="19510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Charge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181600" y="1143000"/>
            <a:ext cx="167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Relative</a:t>
            </a:r>
          </a:p>
          <a:p>
            <a:r>
              <a:rPr lang="en-US" sz="3200"/>
              <a:t> mass (amu)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6629400" y="1524000"/>
            <a:ext cx="1754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 Actual </a:t>
            </a:r>
          </a:p>
          <a:p>
            <a:r>
              <a:rPr lang="en-US" sz="3200"/>
              <a:t>mass (g)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2678113" y="2636838"/>
            <a:ext cx="496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 i="1">
                <a:solidFill>
                  <a:srgbClr val="FF9933"/>
                </a:solidFill>
              </a:rPr>
              <a:t>e</a:t>
            </a:r>
            <a:r>
              <a:rPr lang="en-US" sz="4000" b="1" i="1" baseline="30000">
                <a:solidFill>
                  <a:srgbClr val="FF9933"/>
                </a:solidFill>
              </a:rPr>
              <a:t>-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608263" y="3551238"/>
            <a:ext cx="6413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4000" b="1" i="1" baseline="30000" dirty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2638425" y="4427538"/>
            <a:ext cx="5794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 i="1">
                <a:solidFill>
                  <a:srgbClr val="66FF33"/>
                </a:solidFill>
              </a:rPr>
              <a:t>n</a:t>
            </a:r>
            <a:r>
              <a:rPr lang="en-US" sz="4000" b="1" baseline="30000">
                <a:solidFill>
                  <a:srgbClr val="66FF33"/>
                </a:solidFill>
              </a:rPr>
              <a:t>0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4059238" y="2636838"/>
            <a:ext cx="541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solidFill>
                  <a:srgbClr val="FF9933"/>
                </a:solidFill>
              </a:rPr>
              <a:t>-1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4011613" y="3551238"/>
            <a:ext cx="638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+1</a:t>
            </a:r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4125913" y="4427538"/>
            <a:ext cx="4016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66FF33"/>
                </a:solidFill>
              </a:rPr>
              <a:t>0</a:t>
            </a: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4975225" y="2636838"/>
            <a:ext cx="13604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FF9933"/>
                </a:solidFill>
              </a:rPr>
              <a:t>1/1840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5437188" y="3551238"/>
            <a:ext cx="4016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5437188" y="4427538"/>
            <a:ext cx="4016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66FF33"/>
                </a:solidFill>
              </a:rPr>
              <a:t>1</a:t>
            </a:r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6346825" y="2636838"/>
            <a:ext cx="2244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FF9933"/>
                </a:solidFill>
              </a:rPr>
              <a:t>9.11 x 10</a:t>
            </a:r>
            <a:r>
              <a:rPr lang="en-US" sz="4000" b="1" baseline="30000">
                <a:solidFill>
                  <a:srgbClr val="FF9933"/>
                </a:solidFill>
              </a:rPr>
              <a:t>-28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6346825" y="3551238"/>
            <a:ext cx="2244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1.67 x 10</a:t>
            </a:r>
            <a:r>
              <a:rPr lang="en-US" sz="4000" b="1" baseline="30000" dirty="0">
                <a:solidFill>
                  <a:schemeClr val="accent2">
                    <a:lumMod val="75000"/>
                  </a:schemeClr>
                </a:solidFill>
              </a:rPr>
              <a:t>-24</a:t>
            </a: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6346825" y="4427538"/>
            <a:ext cx="2244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rgbClr val="66FF33"/>
                </a:solidFill>
              </a:rPr>
              <a:t>1.67 x 10</a:t>
            </a:r>
            <a:r>
              <a:rPr lang="en-US" sz="4000" b="1" baseline="30000">
                <a:solidFill>
                  <a:srgbClr val="66FF33"/>
                </a:solidFill>
              </a:rPr>
              <a:t>-24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7" grpId="0" build="p" autoUpdateAnimBg="0"/>
      <p:bldP spid="86028" grpId="0" build="p" autoUpdateAnimBg="0"/>
      <p:bldP spid="86029" grpId="0" build="p" autoUpdateAnimBg="0"/>
      <p:bldP spid="86030" grpId="0" build="p" autoUpdateAnimBg="0"/>
      <p:bldP spid="86031" grpId="0" build="p" autoUpdateAnimBg="0"/>
      <p:bldP spid="86032" grpId="0" build="p" autoUpdateAnimBg="0"/>
      <p:bldP spid="86033" grpId="0" build="p" autoUpdateAnimBg="0"/>
      <p:bldP spid="86034" grpId="0" build="p" autoUpdateAnimBg="0"/>
      <p:bldP spid="86035" grpId="0" build="p" autoUpdateAnimBg="0"/>
      <p:bldP spid="86036" grpId="0" build="p" autoUpdateAnimBg="0"/>
      <p:bldP spid="86037" grpId="0" build="p" autoUpdateAnimBg="0"/>
      <p:bldP spid="8603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Structure of the Atom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There are two regions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The nucleus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With protons and neutrons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Positive charge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Almost all the mass</a:t>
            </a:r>
            <a:endParaRPr lang="en-US" dirty="0" smtClean="0">
              <a:latin typeface="+mn-lt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Electron cloud - most of the volume of an atom</a:t>
            </a:r>
          </a:p>
          <a:p>
            <a:pPr lvl="2">
              <a:lnSpc>
                <a:spcPct val="90000"/>
              </a:lnSpc>
              <a:defRPr/>
            </a:pPr>
            <a:r>
              <a:rPr lang="en-US" sz="3200" dirty="0" smtClean="0">
                <a:latin typeface="+mn-lt"/>
              </a:rPr>
              <a:t>The region where the electron can be found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Size of an atom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Atoms are small</a:t>
            </a:r>
          </a:p>
          <a:p>
            <a:pPr lvl="1">
              <a:defRPr/>
            </a:pPr>
            <a:r>
              <a:rPr lang="en-US" dirty="0" smtClean="0"/>
              <a:t>Measured in </a:t>
            </a:r>
            <a:r>
              <a:rPr lang="en-US" dirty="0" err="1" smtClean="0"/>
              <a:t>picometers</a:t>
            </a:r>
            <a:r>
              <a:rPr lang="en-US" dirty="0" smtClean="0"/>
              <a:t>, 10</a:t>
            </a:r>
            <a:r>
              <a:rPr lang="en-US" sz="4000" baseline="30000" dirty="0" smtClean="0"/>
              <a:t>-12</a:t>
            </a:r>
            <a:r>
              <a:rPr lang="en-US" dirty="0" smtClean="0"/>
              <a:t> meters</a:t>
            </a:r>
          </a:p>
          <a:p>
            <a:pPr lvl="1">
              <a:defRPr/>
            </a:pPr>
            <a:r>
              <a:rPr lang="en-US" dirty="0" smtClean="0"/>
              <a:t>Hydrogen atom, 32 pm radius</a:t>
            </a:r>
          </a:p>
          <a:p>
            <a:pPr lvl="1">
              <a:defRPr/>
            </a:pPr>
            <a:r>
              <a:rPr lang="en-US" dirty="0" smtClean="0"/>
              <a:t>Nucleus is very tiny compared to atom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If the atom was the size of a stadium, the nucleus would be the size of a marble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Radius of the nucleus is near 10</a:t>
            </a:r>
            <a:r>
              <a:rPr lang="en-US" sz="3200" baseline="30000" dirty="0" smtClean="0">
                <a:latin typeface="+mn-lt"/>
              </a:rPr>
              <a:t>-15</a:t>
            </a:r>
            <a:r>
              <a:rPr lang="en-US" sz="3200" dirty="0" smtClean="0">
                <a:latin typeface="+mn-lt"/>
              </a:rPr>
              <a:t> m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Density near 10</a:t>
            </a:r>
            <a:r>
              <a:rPr lang="en-US" sz="3200" baseline="30000" dirty="0" smtClean="0">
                <a:latin typeface="+mn-lt"/>
              </a:rPr>
              <a:t>14</a:t>
            </a:r>
            <a:r>
              <a:rPr lang="en-US" sz="3200" dirty="0" smtClean="0">
                <a:latin typeface="+mn-lt"/>
              </a:rPr>
              <a:t> g/cm</a:t>
            </a:r>
            <a:r>
              <a:rPr lang="en-US" sz="3200" baseline="30000" dirty="0" smtClean="0">
                <a:latin typeface="+mn-lt"/>
              </a:rPr>
              <a:t>3</a:t>
            </a:r>
            <a:endParaRPr lang="en-US" sz="3200" dirty="0" smtClean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Counting the Pieces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Atomic Number </a:t>
            </a:r>
            <a:r>
              <a:rPr lang="en-US" dirty="0" smtClean="0"/>
              <a:t>= number of protons</a:t>
            </a:r>
          </a:p>
          <a:p>
            <a:pPr lvl="1">
              <a:defRPr/>
            </a:pPr>
            <a:r>
              <a:rPr lang="en-US" dirty="0" smtClean="0"/>
              <a:t># of protons determines kind of atom</a:t>
            </a:r>
          </a:p>
          <a:p>
            <a:pPr lvl="1">
              <a:defRPr/>
            </a:pPr>
            <a:r>
              <a:rPr lang="en-US" dirty="0" smtClean="0"/>
              <a:t>the same as the number of electrons in the neutral atom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Mass Number = </a:t>
            </a:r>
            <a:r>
              <a:rPr lang="en-US" dirty="0" smtClean="0"/>
              <a:t>the number of protons  + neutrons</a:t>
            </a:r>
          </a:p>
          <a:p>
            <a:pPr lvl="1">
              <a:defRPr/>
            </a:pPr>
            <a:r>
              <a:rPr lang="en-US" dirty="0" smtClean="0"/>
              <a:t>Includes all the particles with mass</a:t>
            </a:r>
          </a:p>
          <a:p>
            <a:pPr lvl="1">
              <a:defRPr/>
            </a:pPr>
            <a:r>
              <a:rPr lang="en-US" dirty="0" smtClean="0"/>
              <a:t>NOT found on the periodic table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about when Electrons ≠ Protons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Electrons may be gained or </a:t>
            </a:r>
            <a:r>
              <a:rPr lang="en-US" smtClean="0"/>
              <a:t>lost (IONS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Gaining electrons gives a negatively charged ion called an </a:t>
            </a:r>
            <a:r>
              <a:rPr lang="en-US" u="sng" dirty="0" smtClean="0"/>
              <a:t>anion</a:t>
            </a:r>
          </a:p>
          <a:p>
            <a:pPr lvl="1">
              <a:defRPr/>
            </a:pPr>
            <a:r>
              <a:rPr lang="en-US" dirty="0" smtClean="0"/>
              <a:t>Losing electrons gives a positively charged ion called a </a:t>
            </a:r>
            <a:r>
              <a:rPr lang="en-US" u="sng" dirty="0" err="1" smtClean="0"/>
              <a:t>cation</a:t>
            </a:r>
            <a:endParaRPr lang="en-US" u="sng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about when Electrons ≠ Protons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Practice with </a:t>
            </a:r>
            <a:r>
              <a:rPr lang="en-US" u="sng" dirty="0" smtClean="0"/>
              <a:t>ions</a:t>
            </a:r>
            <a:r>
              <a:rPr lang="en-US" dirty="0" smtClean="0"/>
              <a:t>…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Magnesium makes ions with a 2+ charge.  Are electrons lost or gained?  How many electrons are moved?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Fluorine makes ions with a 1- charge. Are electrons lost or gained?  How many electrons are moved?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An ion has 13 p</a:t>
            </a:r>
            <a:r>
              <a:rPr lang="en-US" baseline="30000" dirty="0" smtClean="0"/>
              <a:t>+</a:t>
            </a:r>
            <a:r>
              <a:rPr lang="en-US" dirty="0" smtClean="0"/>
              <a:t> and 10 e</a:t>
            </a:r>
            <a:r>
              <a:rPr lang="en-US" baseline="30000" dirty="0" smtClean="0"/>
              <a:t>-</a:t>
            </a:r>
            <a:r>
              <a:rPr lang="en-US" dirty="0" smtClean="0"/>
              <a:t>.  Give the symbol and charge for the ion.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An ion has 34 p</a:t>
            </a:r>
            <a:r>
              <a:rPr lang="en-US" baseline="30000" dirty="0" smtClean="0"/>
              <a:t>+</a:t>
            </a:r>
            <a:r>
              <a:rPr lang="en-US" dirty="0" smtClean="0"/>
              <a:t> and 36 e</a:t>
            </a:r>
            <a:r>
              <a:rPr lang="en-US" baseline="30000" dirty="0" smtClean="0"/>
              <a:t>-</a:t>
            </a:r>
            <a:r>
              <a:rPr lang="en-US" dirty="0" smtClean="0"/>
              <a:t>.  Give the symbol and charge for the 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Dalton was wrong</a:t>
            </a:r>
          </a:p>
          <a:p>
            <a:pPr lvl="1">
              <a:defRPr/>
            </a:pPr>
            <a:r>
              <a:rPr lang="en-US" sz="3600" dirty="0" smtClean="0"/>
              <a:t>Atoms of the same element can have different numbers of neutrons</a:t>
            </a:r>
          </a:p>
          <a:p>
            <a:pPr lvl="2">
              <a:defRPr/>
            </a:pPr>
            <a:r>
              <a:rPr lang="en-US" sz="3600" dirty="0" smtClean="0">
                <a:latin typeface="+mn-lt"/>
              </a:rPr>
              <a:t>different mass numbers (will have the same atomic number</a:t>
            </a:r>
          </a:p>
          <a:p>
            <a:pPr lvl="2">
              <a:defRPr/>
            </a:pPr>
            <a:r>
              <a:rPr lang="en-US" sz="3600" dirty="0" smtClean="0">
                <a:latin typeface="+mn-lt"/>
              </a:rPr>
              <a:t>called 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isotopes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Symbols for Isotopes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Nuclear Notation</a:t>
            </a:r>
          </a:p>
          <a:p>
            <a:pPr lvl="1">
              <a:defRPr/>
            </a:pPr>
            <a:r>
              <a:rPr lang="en-US" dirty="0" smtClean="0"/>
              <a:t>Contains the symbol of the element, the mass number and the atomic number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267200" y="3429000"/>
            <a:ext cx="191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900"/>
              <a:t>X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667000" y="3505200"/>
            <a:ext cx="158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 Mass</a:t>
            </a:r>
          </a:p>
          <a:p>
            <a:r>
              <a:rPr lang="en-US" sz="3600">
                <a:solidFill>
                  <a:schemeClr val="tx2"/>
                </a:solidFill>
              </a:rPr>
              <a:t>number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667000" y="5105400"/>
            <a:ext cx="158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Atomic</a:t>
            </a:r>
          </a:p>
          <a:p>
            <a:r>
              <a:rPr lang="en-US" sz="3600">
                <a:solidFill>
                  <a:schemeClr val="tx2"/>
                </a:solidFill>
              </a:rPr>
              <a:t>number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Symbols for Isotopes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Hyphen Notation</a:t>
            </a:r>
          </a:p>
          <a:p>
            <a:pPr lvl="1">
              <a:defRPr/>
            </a:pPr>
            <a:r>
              <a:rPr lang="en-US" dirty="0" smtClean="0"/>
              <a:t>Contains the symbol (or name) of the element and the mass number.</a:t>
            </a:r>
          </a:p>
          <a:p>
            <a:pPr lvl="2">
              <a:defRPr/>
            </a:pPr>
            <a:r>
              <a:rPr lang="en-US" sz="3600" dirty="0" smtClean="0">
                <a:latin typeface="+mn-lt"/>
              </a:rPr>
              <a:t>carbon- 12</a:t>
            </a:r>
          </a:p>
          <a:p>
            <a:pPr lvl="2">
              <a:defRPr/>
            </a:pPr>
            <a:r>
              <a:rPr lang="en-US" sz="3600" dirty="0" smtClean="0">
                <a:latin typeface="+mn-lt"/>
              </a:rPr>
              <a:t>carbon -14</a:t>
            </a:r>
          </a:p>
          <a:p>
            <a:pPr lvl="2">
              <a:defRPr/>
            </a:pPr>
            <a:r>
              <a:rPr lang="en-US" sz="3600" dirty="0" smtClean="0">
                <a:latin typeface="+mn-lt"/>
              </a:rPr>
              <a:t>uranium-235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must be a smallest possible piece</a:t>
            </a:r>
          </a:p>
          <a:p>
            <a:pPr lvl="1">
              <a:defRPr/>
            </a:pPr>
            <a:r>
              <a:rPr lang="en-US" dirty="0" smtClean="0"/>
              <a:t>Called those pieces “</a:t>
            </a:r>
            <a:r>
              <a:rPr lang="en-US" b="1" dirty="0" err="1" smtClean="0"/>
              <a:t>Atomos</a:t>
            </a:r>
            <a:r>
              <a:rPr lang="en-US" dirty="0" smtClean="0"/>
              <a:t>” – not able to be cut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44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we started to think about atoms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Symbols for Isotopes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5105400" cy="46482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Find the </a:t>
            </a:r>
          </a:p>
          <a:p>
            <a:pPr lvl="1">
              <a:defRPr/>
            </a:pPr>
            <a:r>
              <a:rPr lang="en-US" sz="3600" dirty="0" smtClean="0"/>
              <a:t>number of protons</a:t>
            </a:r>
          </a:p>
          <a:p>
            <a:pPr lvl="1">
              <a:defRPr/>
            </a:pPr>
            <a:r>
              <a:rPr lang="en-US" sz="3600" dirty="0" smtClean="0"/>
              <a:t>number of neutrons</a:t>
            </a:r>
          </a:p>
          <a:p>
            <a:pPr lvl="1">
              <a:defRPr/>
            </a:pPr>
            <a:r>
              <a:rPr lang="en-US" sz="3600" dirty="0" smtClean="0"/>
              <a:t>number of electrons</a:t>
            </a:r>
          </a:p>
          <a:p>
            <a:pPr lvl="1">
              <a:defRPr/>
            </a:pPr>
            <a:r>
              <a:rPr lang="en-US" sz="3600" dirty="0" smtClean="0"/>
              <a:t>Atomic number</a:t>
            </a:r>
          </a:p>
          <a:p>
            <a:pPr lvl="1">
              <a:defRPr/>
            </a:pPr>
            <a:r>
              <a:rPr lang="en-US" sz="3600" dirty="0" smtClean="0"/>
              <a:t>Mass Number</a:t>
            </a:r>
          </a:p>
          <a:p>
            <a:pPr lvl="1">
              <a:defRPr/>
            </a:pPr>
            <a:r>
              <a:rPr lang="en-US" sz="3600" dirty="0" smtClean="0"/>
              <a:t>Name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994525" y="3017838"/>
            <a:ext cx="12509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7200"/>
              <a:t>Na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400800" y="28956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24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400800" y="35814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Symbols for Isotopes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5105400" cy="46482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Find the </a:t>
            </a:r>
          </a:p>
          <a:p>
            <a:pPr lvl="1">
              <a:defRPr/>
            </a:pPr>
            <a:r>
              <a:rPr lang="en-US" sz="3600" dirty="0" smtClean="0"/>
              <a:t>number of protons</a:t>
            </a:r>
          </a:p>
          <a:p>
            <a:pPr lvl="1">
              <a:defRPr/>
            </a:pPr>
            <a:r>
              <a:rPr lang="en-US" sz="3600" dirty="0" smtClean="0"/>
              <a:t>number of neutrons</a:t>
            </a:r>
          </a:p>
          <a:p>
            <a:pPr lvl="1">
              <a:defRPr/>
            </a:pPr>
            <a:r>
              <a:rPr lang="en-US" sz="3600" dirty="0" smtClean="0"/>
              <a:t>number of electrons</a:t>
            </a:r>
          </a:p>
          <a:p>
            <a:pPr lvl="1">
              <a:defRPr/>
            </a:pPr>
            <a:r>
              <a:rPr lang="en-US" sz="3600" dirty="0" smtClean="0"/>
              <a:t>Atomic number</a:t>
            </a:r>
          </a:p>
          <a:p>
            <a:pPr lvl="1">
              <a:defRPr/>
            </a:pPr>
            <a:r>
              <a:rPr lang="en-US" sz="3600" dirty="0" smtClean="0"/>
              <a:t>Mass Number</a:t>
            </a:r>
          </a:p>
          <a:p>
            <a:pPr lvl="1">
              <a:defRPr/>
            </a:pPr>
            <a:r>
              <a:rPr lang="en-US" sz="3600" dirty="0" smtClean="0"/>
              <a:t>Name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994525" y="3017838"/>
            <a:ext cx="11096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7200"/>
              <a:t>Br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400800" y="28956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80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400800" y="35814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Symbols for Isotopes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685800" y="11430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an element has an atomic number of  34 and a mass number of 78 what is the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protons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neutrons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electrons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Symbol – Nuclear &amp; Hyphen notation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</a:rPr>
              <a:t>Symbols for Isotopes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685800" y="12954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an element has 91 protons and 140 neutrons what is the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Atomic number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number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electrons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Symbol – Nuclear &amp; Hyphen notation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</a:rPr>
              <a:t>Symbols for Isotopes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685800" y="12954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an element has 78 electrons and 117 neutrons what is the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Atomic number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number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electrons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Symbol – Nuclear &amp; Hyphen notation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Atomic Mass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heavy is an atom of oxygen?</a:t>
            </a:r>
          </a:p>
          <a:p>
            <a:pPr lvl="1">
              <a:defRPr/>
            </a:pPr>
            <a:r>
              <a:rPr lang="en-US" dirty="0" smtClean="0"/>
              <a:t>There are different kinds of oxygen atoms</a:t>
            </a:r>
          </a:p>
          <a:p>
            <a:pPr lvl="1">
              <a:defRPr/>
            </a:pPr>
            <a:r>
              <a:rPr lang="en-US" dirty="0" smtClean="0"/>
              <a:t>More concerned with </a:t>
            </a:r>
            <a:r>
              <a:rPr lang="en-US" dirty="0" smtClean="0">
                <a:solidFill>
                  <a:schemeClr val="tx2"/>
                </a:solidFill>
              </a:rPr>
              <a:t>average </a:t>
            </a:r>
            <a:r>
              <a:rPr lang="en-US" dirty="0" smtClean="0"/>
              <a:t>atomic mass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Based on abundance of each element in nature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Don’t use grams because the numbers would be too small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Atomic Mass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 not a whole number because it is an average</a:t>
            </a:r>
          </a:p>
          <a:p>
            <a:pPr>
              <a:defRPr/>
            </a:pPr>
            <a:r>
              <a:rPr lang="en-US" dirty="0" smtClean="0"/>
              <a:t>are the decimal numbers on the periodic table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Measuring Atomic Mass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029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600" dirty="0" smtClean="0"/>
              <a:t>Unit is the </a:t>
            </a:r>
            <a:r>
              <a:rPr lang="en-US" sz="3600" dirty="0" smtClean="0">
                <a:solidFill>
                  <a:schemeClr val="tx2"/>
                </a:solidFill>
              </a:rPr>
              <a:t>Atomic Mass Unit </a:t>
            </a:r>
            <a:r>
              <a:rPr lang="en-US" sz="3600" dirty="0" smtClean="0"/>
              <a:t>(</a:t>
            </a:r>
            <a:r>
              <a:rPr lang="en-US" sz="3600" dirty="0" err="1" smtClean="0"/>
              <a:t>amu</a:t>
            </a:r>
            <a:r>
              <a:rPr lang="en-US" sz="3600" dirty="0" smtClean="0"/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n-US" sz="3600" dirty="0" smtClean="0"/>
              <a:t>One twelfth the mass of a carbon-12 atom</a:t>
            </a:r>
          </a:p>
          <a:p>
            <a:pPr lvl="2">
              <a:spcBef>
                <a:spcPts val="0"/>
              </a:spcBef>
              <a:defRPr/>
            </a:pPr>
            <a:r>
              <a:rPr lang="en-US" sz="3600" dirty="0" smtClean="0">
                <a:latin typeface="+mn-lt"/>
              </a:rPr>
              <a:t>6 p</a:t>
            </a:r>
            <a:r>
              <a:rPr lang="en-US" sz="3600" baseline="30000" dirty="0" smtClean="0">
                <a:latin typeface="+mn-lt"/>
              </a:rPr>
              <a:t>+</a:t>
            </a:r>
            <a:r>
              <a:rPr lang="en-US" sz="3600" dirty="0" smtClean="0">
                <a:latin typeface="+mn-lt"/>
              </a:rPr>
              <a:t> and 6 n</a:t>
            </a:r>
            <a:r>
              <a:rPr lang="en-US" sz="3600" baseline="30000" dirty="0" smtClean="0">
                <a:latin typeface="+mn-lt"/>
              </a:rPr>
              <a:t>0</a:t>
            </a:r>
            <a:endParaRPr lang="en-US" sz="3600" dirty="0" smtClean="0">
              <a:latin typeface="+mn-lt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600" dirty="0" smtClean="0"/>
              <a:t>Each isotope of an element has its own atomic mass</a:t>
            </a:r>
          </a:p>
          <a:p>
            <a:pPr lvl="2">
              <a:spcBef>
                <a:spcPts val="0"/>
              </a:spcBef>
              <a:defRPr/>
            </a:pPr>
            <a:r>
              <a:rPr lang="en-US" sz="3600" dirty="0" smtClean="0">
                <a:latin typeface="+mn-lt"/>
              </a:rPr>
              <a:t>we get the average atomic mass of an element using weighted averages (need mass &amp; percent abundance)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Calculating averages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You have five rocks, four with a mass of 50 g, and one with a mass of 60 g. What is the average mass of the rocks?</a:t>
            </a:r>
          </a:p>
          <a:p>
            <a:pPr>
              <a:defRPr/>
            </a:pPr>
            <a:r>
              <a:rPr lang="en-US" dirty="0" smtClean="0"/>
              <a:t>Total mass =     (4 x 50) + (1 x 60) = 260 g</a:t>
            </a:r>
          </a:p>
          <a:p>
            <a:pPr>
              <a:defRPr/>
            </a:pPr>
            <a:r>
              <a:rPr lang="en-US" dirty="0" smtClean="0"/>
              <a:t>Average mass = (4 x 50) + (1 x 60) = 260 g					  5	     	      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962400" y="3962400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7467600" y="3962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Calculating averages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If 80% of the rocks were 50 grams and 20% of the rocks were 60 grams what is the weighted average mass of the rocks?</a:t>
            </a:r>
          </a:p>
          <a:p>
            <a:pPr>
              <a:defRPr/>
            </a:pPr>
            <a:r>
              <a:rPr lang="en-US" dirty="0" smtClean="0"/>
              <a:t>Weighted Average =</a:t>
            </a:r>
          </a:p>
          <a:p>
            <a:pPr lvl="3">
              <a:buFont typeface="Monotype Sorts" pitchFamily="2" charset="2"/>
              <a:buNone/>
              <a:defRPr/>
            </a:pPr>
            <a:r>
              <a:rPr lang="en-US" sz="3600" dirty="0" smtClean="0">
                <a:latin typeface="+mn-lt"/>
              </a:rPr>
              <a:t>(% as decimal x mass) + </a:t>
            </a:r>
          </a:p>
          <a:p>
            <a:pPr lvl="3">
              <a:buFont typeface="Monotype Sorts" pitchFamily="2" charset="2"/>
              <a:buNone/>
              <a:defRPr/>
            </a:pPr>
            <a:r>
              <a:rPr lang="en-US" sz="3600" dirty="0" smtClean="0">
                <a:latin typeface="+mn-lt"/>
              </a:rPr>
              <a:t>(% as decimal x mass) + …</a:t>
            </a:r>
          </a:p>
          <a:p>
            <a:pPr>
              <a:defRPr/>
            </a:pPr>
            <a:r>
              <a:rPr lang="en-US" dirty="0" smtClean="0"/>
              <a:t>Weighted Average =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(0.8 x 50 g) + (0.2 x 60 g) = 52 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Greek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Aristotle - Famous philosopher</a:t>
            </a:r>
          </a:p>
          <a:p>
            <a:pPr lvl="1">
              <a:defRPr/>
            </a:pPr>
            <a:r>
              <a:rPr lang="en-US" dirty="0" smtClean="0"/>
              <a:t>All substances are made of 4 elements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Fire - Hot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Air - light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Earth - cool, heavy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Water - wet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Blend these in different proportions to get all substances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70084"/>
          </a:xfrm>
        </p:spPr>
        <p:txBody>
          <a:bodyPr/>
          <a:lstStyle/>
          <a:p>
            <a:r>
              <a:rPr lang="en-US" dirty="0" smtClean="0"/>
              <a:t>Homework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the size of the nucleus to the atom.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an ion and an isotope?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nuclear notation and hyphen notation for an element that has 24 protons, 24 electrons, and 26 neutrons.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1807"/>
      </p:ext>
    </p:extLst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Homework – due 10/25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Pg 76 (#3)</a:t>
            </a:r>
          </a:p>
          <a:p>
            <a:pPr>
              <a:defRPr/>
            </a:pPr>
            <a:r>
              <a:rPr lang="en-US" dirty="0" smtClean="0"/>
              <a:t>Pg 87 (#2-3)</a:t>
            </a:r>
          </a:p>
          <a:p>
            <a:pPr>
              <a:defRPr/>
            </a:pPr>
            <a:r>
              <a:rPr lang="en-US" dirty="0" smtClean="0"/>
              <a:t>Pg 89-90 (#7-9, 11, 19-20)</a:t>
            </a:r>
          </a:p>
          <a:p>
            <a:pPr>
              <a:defRPr/>
            </a:pPr>
            <a:r>
              <a:rPr lang="en-US" dirty="0" smtClean="0"/>
              <a:t>Pg 93 (#1-7, 10*, 13*)</a:t>
            </a:r>
          </a:p>
          <a:p>
            <a:pPr lvl="1">
              <a:defRPr/>
            </a:pPr>
            <a:r>
              <a:rPr lang="en-US" dirty="0" smtClean="0"/>
              <a:t>Qs with * need to have answers in the form of complete sentences.  Please show your math work as well.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Hellenic Market</a:t>
            </a:r>
          </a:p>
        </p:txBody>
      </p:sp>
      <p:pic>
        <p:nvPicPr>
          <p:cNvPr id="40963" name="Picture 3" descr="Hellenic Market (cartoon)"/>
          <p:cNvPicPr>
            <a:picLocks noChangeAspect="1" noChangeArrowheads="1"/>
          </p:cNvPicPr>
          <p:nvPr/>
        </p:nvPicPr>
        <p:blipFill>
          <a:blip r:embed="rId3" cstate="print">
            <a:lum bright="6000" contrast="6000"/>
          </a:blip>
          <a:srcRect t="9744"/>
          <a:stretch>
            <a:fillRect/>
          </a:stretch>
        </p:blipFill>
        <p:spPr bwMode="auto">
          <a:xfrm>
            <a:off x="457200" y="2111375"/>
            <a:ext cx="86868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74925" y="4724400"/>
            <a:ext cx="3444875" cy="1241425"/>
            <a:chOff x="1622" y="2976"/>
            <a:chExt cx="2170" cy="782"/>
          </a:xfrm>
        </p:grpSpPr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1622" y="3216"/>
              <a:ext cx="2170" cy="542"/>
              <a:chOff x="1622" y="3216"/>
              <a:chExt cx="2170" cy="542"/>
            </a:xfrm>
          </p:grpSpPr>
          <p:sp>
            <p:nvSpPr>
              <p:cNvPr id="40970" name="AutoShape 7"/>
              <p:cNvSpPr>
                <a:spLocks noChangeArrowheads="1"/>
              </p:cNvSpPr>
              <p:nvPr/>
            </p:nvSpPr>
            <p:spPr bwMode="auto">
              <a:xfrm>
                <a:off x="1632" y="3216"/>
                <a:ext cx="336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476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1" name="AutoShape 8"/>
              <p:cNvSpPr>
                <a:spLocks noChangeArrowheads="1"/>
              </p:cNvSpPr>
              <p:nvPr/>
            </p:nvSpPr>
            <p:spPr bwMode="auto">
              <a:xfrm>
                <a:off x="3456" y="3216"/>
                <a:ext cx="336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476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2" name="AutoShape 9"/>
              <p:cNvSpPr>
                <a:spLocks noChangeArrowheads="1"/>
              </p:cNvSpPr>
              <p:nvPr/>
            </p:nvSpPr>
            <p:spPr bwMode="auto">
              <a:xfrm rot="10800000">
                <a:off x="2832" y="3216"/>
                <a:ext cx="336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47625">
                <a:solidFill>
                  <a:srgbClr val="3399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3" name="Line 10"/>
              <p:cNvSpPr>
                <a:spLocks noChangeShapeType="1"/>
              </p:cNvSpPr>
              <p:nvPr/>
            </p:nvSpPr>
            <p:spPr bwMode="auto">
              <a:xfrm>
                <a:off x="2880" y="3408"/>
                <a:ext cx="240" cy="0"/>
              </a:xfrm>
              <a:prstGeom prst="line">
                <a:avLst/>
              </a:prstGeom>
              <a:noFill/>
              <a:ln w="47625">
                <a:solidFill>
                  <a:srgbClr val="33996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974" name="Line 11"/>
              <p:cNvSpPr>
                <a:spLocks noChangeShapeType="1"/>
              </p:cNvSpPr>
              <p:nvPr/>
            </p:nvSpPr>
            <p:spPr bwMode="auto">
              <a:xfrm>
                <a:off x="3504" y="3312"/>
                <a:ext cx="240" cy="0"/>
              </a:xfrm>
              <a:prstGeom prst="line">
                <a:avLst/>
              </a:prstGeom>
              <a:noFill/>
              <a:ln w="476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975" name="Text Box 12"/>
              <p:cNvSpPr txBox="1">
                <a:spLocks noChangeArrowheads="1"/>
              </p:cNvSpPr>
              <p:nvPr/>
            </p:nvSpPr>
            <p:spPr bwMode="auto">
              <a:xfrm>
                <a:off x="1622" y="3527"/>
                <a:ext cx="21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/>
                  <a:t>Fire	Water	 Earth	   Air</a:t>
                </a:r>
              </a:p>
            </p:txBody>
          </p:sp>
        </p:grpSp>
        <p:grpSp>
          <p:nvGrpSpPr>
            <p:cNvPr id="40967" name="Group 13"/>
            <p:cNvGrpSpPr>
              <a:grpSpLocks/>
            </p:cNvGrpSpPr>
            <p:nvPr/>
          </p:nvGrpSpPr>
          <p:grpSpPr bwMode="auto">
            <a:xfrm>
              <a:off x="2234" y="2976"/>
              <a:ext cx="406" cy="730"/>
              <a:chOff x="1142" y="2624"/>
              <a:chExt cx="406" cy="730"/>
            </a:xfrm>
          </p:grpSpPr>
          <p:sp>
            <p:nvSpPr>
              <p:cNvPr id="40968" name="Text Box 14"/>
              <p:cNvSpPr txBox="1">
                <a:spLocks noChangeArrowheads="1"/>
              </p:cNvSpPr>
              <p:nvPr/>
            </p:nvSpPr>
            <p:spPr bwMode="auto">
              <a:xfrm>
                <a:off x="1142" y="2624"/>
                <a:ext cx="39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6000">
                    <a:solidFill>
                      <a:schemeClr val="accent2"/>
                    </a:solidFill>
                  </a:rPr>
                  <a:t>~</a:t>
                </a:r>
              </a:p>
            </p:txBody>
          </p:sp>
          <p:sp>
            <p:nvSpPr>
              <p:cNvPr id="40969" name="Text Box 15"/>
              <p:cNvSpPr txBox="1">
                <a:spLocks noChangeArrowheads="1"/>
              </p:cNvSpPr>
              <p:nvPr/>
            </p:nvSpPr>
            <p:spPr bwMode="auto">
              <a:xfrm>
                <a:off x="1152" y="2720"/>
                <a:ext cx="39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6000">
                    <a:solidFill>
                      <a:schemeClr val="accent2"/>
                    </a:solidFill>
                  </a:rPr>
                  <a:t>~</a:t>
                </a:r>
              </a:p>
            </p:txBody>
          </p:sp>
        </p:grpSp>
      </p:grpSp>
      <p:sp>
        <p:nvSpPr>
          <p:cNvPr id="40965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72200"/>
            <a:ext cx="609600" cy="357188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54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Who Was Right?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None of the philosophers experimented to determine who was right</a:t>
            </a:r>
          </a:p>
          <a:p>
            <a:pPr lvl="1">
              <a:defRPr/>
            </a:pPr>
            <a:r>
              <a:rPr lang="en-US" dirty="0" smtClean="0"/>
              <a:t>Greeks settled disagreements by argument</a:t>
            </a:r>
          </a:p>
          <a:p>
            <a:pPr lvl="1">
              <a:defRPr/>
            </a:pPr>
            <a:r>
              <a:rPr lang="en-US" dirty="0" smtClean="0"/>
              <a:t>Aristotle was a better debater - He won</a:t>
            </a:r>
          </a:p>
          <a:p>
            <a:pPr lvl="1">
              <a:defRPr/>
            </a:pPr>
            <a:r>
              <a:rPr lang="en-US" dirty="0" smtClean="0"/>
              <a:t>His ideas carried through middle ages</a:t>
            </a:r>
          </a:p>
          <a:p>
            <a:pPr lvl="2">
              <a:defRPr/>
            </a:pPr>
            <a:r>
              <a:rPr lang="en-US" sz="3200" dirty="0" smtClean="0">
                <a:latin typeface="+mn-lt"/>
              </a:rPr>
              <a:t>Later on, alchemists tried to change lead to gold (they did not understand atoms)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Who’s Next?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England in the late 1700’s - John Dalton</a:t>
            </a:r>
          </a:p>
          <a:p>
            <a:pPr lvl="1">
              <a:defRPr/>
            </a:pPr>
            <a:r>
              <a:rPr lang="en-US" dirty="0" smtClean="0"/>
              <a:t>Teacher who summarized results of his experiments and those of others</a:t>
            </a:r>
          </a:p>
          <a:p>
            <a:pPr lvl="1">
              <a:defRPr/>
            </a:pPr>
            <a:r>
              <a:rPr lang="en-US" dirty="0" smtClean="0"/>
              <a:t>Elements are substances that can’t be broken down</a:t>
            </a:r>
          </a:p>
          <a:p>
            <a:pPr lvl="1">
              <a:defRPr/>
            </a:pPr>
            <a:r>
              <a:rPr lang="en-US" dirty="0" smtClean="0"/>
              <a:t>In Dalton’s Atomic Theory, he combined the idea of elements with that of atoms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Dalton’s Atomic Theory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  <a:buSzPct val="120000"/>
              <a:buFont typeface="Symbol" pitchFamily="18" charset="2"/>
              <a:buChar char="1"/>
              <a:defRPr/>
            </a:pPr>
            <a:r>
              <a:rPr lang="en-US" dirty="0" smtClean="0"/>
              <a:t>All </a:t>
            </a:r>
            <a:r>
              <a:rPr lang="en-US" dirty="0" smtClean="0">
                <a:solidFill>
                  <a:schemeClr val="tx2"/>
                </a:solidFill>
              </a:rPr>
              <a:t>matter</a:t>
            </a:r>
            <a:r>
              <a:rPr lang="en-US" dirty="0" smtClean="0"/>
              <a:t> is made of  tiny </a:t>
            </a:r>
            <a:r>
              <a:rPr lang="en-US" dirty="0" smtClean="0">
                <a:solidFill>
                  <a:schemeClr val="tx2"/>
                </a:solidFill>
              </a:rPr>
              <a:t>indivisible</a:t>
            </a:r>
            <a:r>
              <a:rPr lang="en-US" dirty="0" smtClean="0"/>
              <a:t> particles called atoms.</a:t>
            </a:r>
          </a:p>
          <a:p>
            <a:pPr>
              <a:lnSpc>
                <a:spcPct val="90000"/>
              </a:lnSpc>
              <a:buSzPct val="120000"/>
              <a:buFont typeface="Symbol" pitchFamily="18" charset="2"/>
              <a:buChar char="2"/>
              <a:defRPr/>
            </a:pPr>
            <a:r>
              <a:rPr lang="en-US" dirty="0" smtClean="0"/>
              <a:t>Atoms of the same element are identical, those of different atoms are different.</a:t>
            </a:r>
          </a:p>
          <a:p>
            <a:pPr>
              <a:lnSpc>
                <a:spcPct val="90000"/>
              </a:lnSpc>
              <a:buSzPct val="120000"/>
              <a:buFont typeface="Symbol" pitchFamily="18" charset="2"/>
              <a:buChar char="3"/>
              <a:defRPr/>
            </a:pPr>
            <a:r>
              <a:rPr lang="en-US" dirty="0" smtClean="0"/>
              <a:t>Atoms of different elements combine in whole number ratios to form compounds.</a:t>
            </a:r>
          </a:p>
          <a:p>
            <a:pPr>
              <a:lnSpc>
                <a:spcPct val="90000"/>
              </a:lnSpc>
              <a:buSzPct val="120000"/>
              <a:buFont typeface="Symbol" pitchFamily="18" charset="2"/>
              <a:buChar char="4"/>
              <a:defRPr/>
            </a:pPr>
            <a:r>
              <a:rPr lang="en-US" dirty="0" smtClean="0"/>
              <a:t>Chemical reactions involve the rearrangement of atoms. No new atoms are created or destroyed.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blubox">
  <a:themeElements>
    <a:clrScheme name="">
      <a:dk1>
        <a:srgbClr val="081D58"/>
      </a:dk1>
      <a:lt1>
        <a:srgbClr val="FFFFFF"/>
      </a:lt1>
      <a:dk2>
        <a:srgbClr val="3365FB"/>
      </a:dk2>
      <a:lt2>
        <a:srgbClr val="FAFD00"/>
      </a:lt2>
      <a:accent1>
        <a:srgbClr val="F57B49"/>
      </a:accent1>
      <a:accent2>
        <a:srgbClr val="F95AB7"/>
      </a:accent2>
      <a:accent3>
        <a:srgbClr val="ADB8FD"/>
      </a:accent3>
      <a:accent4>
        <a:srgbClr val="DADADA"/>
      </a:accent4>
      <a:accent5>
        <a:srgbClr val="F9BFB1"/>
      </a:accent5>
      <a:accent6>
        <a:srgbClr val="E251A6"/>
      </a:accent6>
      <a:hlink>
        <a:srgbClr val="FC0128"/>
      </a:hlink>
      <a:folHlink>
        <a:srgbClr val="618FFD"/>
      </a:folHlink>
    </a:clrScheme>
    <a:fontScheme name="blubox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box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box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box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box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box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box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box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e:\powerpnt\template\sldshow\blubox.ppt</Template>
  <TotalTime>670</TotalTime>
  <Pages>40</Pages>
  <Words>1811</Words>
  <Application>Microsoft Office PowerPoint</Application>
  <PresentationFormat>On-screen Show (4:3)</PresentationFormat>
  <Paragraphs>340</Paragraphs>
  <Slides>51</Slides>
  <Notes>48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blubox</vt:lpstr>
      <vt:lpstr>Bitmap Image</vt:lpstr>
      <vt:lpstr>CorelDRAW!</vt:lpstr>
      <vt:lpstr>Unit 3</vt:lpstr>
      <vt:lpstr>How we started to think about atoms</vt:lpstr>
      <vt:lpstr>PowerPoint Presentation</vt:lpstr>
      <vt:lpstr>How we started to think about atoms</vt:lpstr>
      <vt:lpstr>Another Greek</vt:lpstr>
      <vt:lpstr>The Hellenic Market</vt:lpstr>
      <vt:lpstr>Who Was Right?</vt:lpstr>
      <vt:lpstr>Who’s Next?</vt:lpstr>
      <vt:lpstr>Dalton’s Atomic Theory</vt:lpstr>
      <vt:lpstr>Law of Definite Proportions (part 3 in Dalton’s Theory)</vt:lpstr>
      <vt:lpstr>Law of Multiple Proportions</vt:lpstr>
      <vt:lpstr>What?</vt:lpstr>
      <vt:lpstr>Parts of Atoms</vt:lpstr>
      <vt:lpstr>Thomson’s Cathode Ray Tube</vt:lpstr>
      <vt:lpstr>PowerPoint Presentation</vt:lpstr>
      <vt:lpstr>PowerPoint Presentation</vt:lpstr>
      <vt:lpstr>Thomson &amp; his atomic model</vt:lpstr>
      <vt:lpstr>Rutherford’s Experiment</vt:lpstr>
      <vt:lpstr>Rutherford’s experiment</vt:lpstr>
      <vt:lpstr>PowerPoint Presentation</vt:lpstr>
      <vt:lpstr>He expected that…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Questions</vt:lpstr>
      <vt:lpstr>Modern View</vt:lpstr>
      <vt:lpstr>Density and the Atom</vt:lpstr>
      <vt:lpstr>Subatomic particles</vt:lpstr>
      <vt:lpstr>Subatomic particles</vt:lpstr>
      <vt:lpstr>Structure of the Atom</vt:lpstr>
      <vt:lpstr>Size of an atom</vt:lpstr>
      <vt:lpstr>Counting the Pieces</vt:lpstr>
      <vt:lpstr>What about when Electrons ≠ Protons</vt:lpstr>
      <vt:lpstr>What about when Electrons ≠ Protons</vt:lpstr>
      <vt:lpstr>Isotopes</vt:lpstr>
      <vt:lpstr>Symbols for Isotopes</vt:lpstr>
      <vt:lpstr>Symbols for Isotopes</vt:lpstr>
      <vt:lpstr>Symbols for Isotopes</vt:lpstr>
      <vt:lpstr>Symbols for Isotopes</vt:lpstr>
      <vt:lpstr>PowerPoint Presentation</vt:lpstr>
      <vt:lpstr>PowerPoint Presentation</vt:lpstr>
      <vt:lpstr>PowerPoint Presentation</vt:lpstr>
      <vt:lpstr>Atomic Mass</vt:lpstr>
      <vt:lpstr>Atomic Mass</vt:lpstr>
      <vt:lpstr>Measuring Atomic Mass</vt:lpstr>
      <vt:lpstr>Calculating averages</vt:lpstr>
      <vt:lpstr>Calculating averages</vt:lpstr>
      <vt:lpstr>Homework Questions</vt:lpstr>
      <vt:lpstr>Homework – due 10/25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Kathy</dc:creator>
  <cp:lastModifiedBy>Windows User</cp:lastModifiedBy>
  <cp:revision>103</cp:revision>
  <cp:lastPrinted>1601-01-01T00:00:00Z</cp:lastPrinted>
  <dcterms:created xsi:type="dcterms:W3CDTF">1995-10-19T00:46:42Z</dcterms:created>
  <dcterms:modified xsi:type="dcterms:W3CDTF">2014-10-27T19:42:25Z</dcterms:modified>
</cp:coreProperties>
</file>