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90" r:id="rId13"/>
    <p:sldId id="268" r:id="rId14"/>
    <p:sldId id="269" r:id="rId15"/>
    <p:sldId id="270" r:id="rId16"/>
    <p:sldId id="271" r:id="rId17"/>
    <p:sldId id="272" r:id="rId18"/>
    <p:sldId id="291" r:id="rId19"/>
    <p:sldId id="273" r:id="rId20"/>
    <p:sldId id="274" r:id="rId21"/>
    <p:sldId id="275" r:id="rId22"/>
    <p:sldId id="292" r:id="rId23"/>
    <p:sldId id="293" r:id="rId24"/>
    <p:sldId id="294" r:id="rId25"/>
    <p:sldId id="295" r:id="rId26"/>
    <p:sldId id="296" r:id="rId27"/>
    <p:sldId id="29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E28108-5AB8-4E4E-9163-D065C23BEC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059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CCA74B-2BF7-425D-ADA9-18FDB40BF3B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C34FF9-8A3C-4F41-A172-DD58631509D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91136-E323-4A77-8191-3BF6EF1AAD1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E6A23-189C-4976-8D44-4671B35E6F9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07CB28-FB18-411E-9128-A13897AF144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EC96F-8B40-4EF9-B64B-D4D9BF1CC25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CBA6E-8C55-45E9-9A12-12220585A74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6203C-A796-456A-9D9C-9EE8C52D5A3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71EF3-3A45-405C-9DAF-A5A271816EA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FA014-B49B-4A33-B2A3-35B1DCC5278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5FB0E-5CF1-4326-B2DD-23F3D69F082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3A2-2588-4080-856D-789C51C29F1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BCFBAF-F31C-4AE1-B4B6-11B3C071BB3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87436-487C-4BB7-A072-C53AD0AD63E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DFD45-9BE8-4C06-BF46-AD12932AA43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E251B-9431-4205-BBBB-91B5F72A4C1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32906-B848-462F-9DC5-9559F353417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A1E26-646D-4499-B506-8972739E532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4114800"/>
            <a:ext cx="4648200" cy="1219200"/>
          </a:xfrm>
        </p:spPr>
        <p:txBody>
          <a:bodyPr anchor="b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334000"/>
            <a:ext cx="4648200" cy="457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D5E1E7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94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457200"/>
            <a:ext cx="1257300" cy="5867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457200"/>
            <a:ext cx="6515100" cy="5867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371600"/>
            <a:ext cx="3429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535113"/>
            <a:ext cx="3581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2174875"/>
            <a:ext cx="3581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3050"/>
            <a:ext cx="23987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1435100"/>
            <a:ext cx="23987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295400"/>
            <a:ext cx="716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14800"/>
            <a:ext cx="5715000" cy="1219200"/>
          </a:xfrm>
        </p:spPr>
        <p:txBody>
          <a:bodyPr/>
          <a:lstStyle/>
          <a:p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3200" dirty="0"/>
              <a:t>Chapter 4 </a:t>
            </a:r>
            <a:r>
              <a:rPr lang="en-US" altLang="en-US" sz="3200" dirty="0" smtClean="0"/>
              <a:t>Quantum </a:t>
            </a:r>
            <a:r>
              <a:rPr lang="en-US" altLang="en-US" sz="3200" dirty="0"/>
              <a:t>Numbers and e- </a:t>
            </a:r>
            <a:r>
              <a:rPr lang="en-US" altLang="en-US" sz="3200" dirty="0" smtClean="0"/>
              <a:t>configurations</a:t>
            </a:r>
            <a:endParaRPr lang="en-US" alt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Last Updated </a:t>
            </a:r>
            <a:fld id="{898BE917-4C80-4F3B-BA79-B0BDA5136269}" type="datetime4">
              <a:rPr lang="en-US" altLang="en-US"/>
              <a:pPr/>
              <a:t>November 13, 2013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" y="1981200"/>
            <a:ext cx="34290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620000" cy="10668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Atomic Orbitals and Quantum </a:t>
            </a:r>
            <a:r>
              <a:rPr lang="en-US" altLang="en-US" dirty="0" smtClean="0">
                <a:solidFill>
                  <a:srgbClr val="FF0000"/>
                </a:solidFill>
              </a:rPr>
              <a:t>Numbers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295400"/>
            <a:ext cx="7391400" cy="5562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 dirty="0"/>
              <a:t>The </a:t>
            </a:r>
            <a:r>
              <a:rPr lang="en-US" altLang="en-US" sz="2800" b="1" dirty="0"/>
              <a:t>magnetic quantum number,</a:t>
            </a:r>
            <a:r>
              <a:rPr lang="en-US" altLang="en-US" sz="2800" dirty="0"/>
              <a:t> symbolized by </a:t>
            </a:r>
            <a:r>
              <a:rPr lang="en-US" altLang="en-US" sz="2800" i="1" dirty="0"/>
              <a:t>m</a:t>
            </a:r>
            <a:r>
              <a:rPr lang="en-US" altLang="en-US" sz="2800" i="1" baseline="-25000" dirty="0"/>
              <a:t>l</a:t>
            </a:r>
            <a:r>
              <a:rPr lang="en-US" altLang="en-US" sz="2800" i="1" dirty="0"/>
              <a:t>,</a:t>
            </a:r>
            <a:r>
              <a:rPr lang="en-US" altLang="en-US" sz="2800" dirty="0"/>
              <a:t> indicates the orientation of an orbital around the nucleus.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 dirty="0"/>
              <a:t>The </a:t>
            </a:r>
            <a:r>
              <a:rPr lang="en-US" altLang="en-US" sz="2800" b="1" dirty="0"/>
              <a:t>spin quantum number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</a:t>
            </a:r>
            <a:r>
              <a:rPr lang="en-US" altLang="en-US" sz="2800" baseline="-25000" dirty="0" err="1"/>
              <a:t>s</a:t>
            </a:r>
            <a:r>
              <a:rPr lang="en-US" altLang="en-US" sz="2800" baseline="-25000" dirty="0"/>
              <a:t> </a:t>
            </a:r>
            <a:r>
              <a:rPr lang="en-US" altLang="en-US" sz="2800" dirty="0"/>
              <a:t>has only two possible values—(+1/2 , </a:t>
            </a:r>
            <a:r>
              <a:rPr lang="en-US" altLang="en-US" sz="2800" dirty="0">
                <a:sym typeface="Symbol" pitchFamily="18" charset="2"/>
              </a:rPr>
              <a:t></a:t>
            </a:r>
            <a:r>
              <a:rPr lang="en-US" altLang="en-US" sz="2800" dirty="0"/>
              <a:t>1/2)—which indicate the two fundamental spin states of an electron in an orbital.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962958"/>
              </p:ext>
            </p:extLst>
          </p:nvPr>
        </p:nvGraphicFramePr>
        <p:xfrm>
          <a:off x="2667000" y="527504"/>
          <a:ext cx="5283200" cy="450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Image" r:id="rId4" imgW="6655142" imgH="5670841" progId="Photoshop.Image.7">
                  <p:embed/>
                </p:oleObj>
              </mc:Choice>
              <mc:Fallback>
                <p:oleObj name="Image" r:id="rId4" imgW="6655142" imgH="5670841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27504"/>
                        <a:ext cx="5283200" cy="450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415213" cy="914400"/>
          </a:xfrm>
          <a:noFill/>
          <a:ln/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Shapes of </a:t>
            </a:r>
            <a:r>
              <a:rPr lang="en-US" altLang="en-US" i="1">
                <a:solidFill>
                  <a:schemeClr val="tx1"/>
                </a:solidFill>
              </a:rPr>
              <a:t>s, p,</a:t>
            </a:r>
            <a:r>
              <a:rPr lang="en-US" altLang="en-US">
                <a:solidFill>
                  <a:schemeClr val="tx1"/>
                </a:solidFill>
              </a:rPr>
              <a:t> and </a:t>
            </a:r>
            <a:r>
              <a:rPr lang="en-US" altLang="en-US" i="1">
                <a:solidFill>
                  <a:schemeClr val="tx1"/>
                </a:solidFill>
              </a:rPr>
              <a:t>d</a:t>
            </a:r>
            <a:r>
              <a:rPr lang="en-US" altLang="en-US">
                <a:solidFill>
                  <a:schemeClr val="tx1"/>
                </a:solidFill>
              </a:rPr>
              <a:t> Orbitals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429000" y="152400"/>
            <a:ext cx="467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2000" b="1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 block orbitals</a:t>
            </a:r>
          </a:p>
        </p:txBody>
      </p:sp>
      <p:pic>
        <p:nvPicPr>
          <p:cNvPr id="71683" name="Picture 3" descr="f-orbitals#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19200"/>
            <a:ext cx="6477000" cy="34974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noFill/>
          <a:ln/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Electrons Accommodated in Energy Levels and Sublevels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429000" y="152400"/>
            <a:ext cx="467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2000" b="1">
              <a:solidFill>
                <a:srgbClr val="FFCC00"/>
              </a:solidFill>
            </a:endParaRPr>
          </a:p>
        </p:txBody>
      </p:sp>
      <p:pic>
        <p:nvPicPr>
          <p:cNvPr id="26628" name="Picture 4" descr="Untitled-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43" y="1143000"/>
            <a:ext cx="7772400" cy="54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44600"/>
          </a:xfrm>
          <a:noFill/>
          <a:ln/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Electrons Accommodated in Energy Levels and Sublevels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429000" y="152400"/>
            <a:ext cx="467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2000" b="1">
              <a:solidFill>
                <a:srgbClr val="FFCC00"/>
              </a:solidFill>
            </a:endParaRPr>
          </a:p>
        </p:txBody>
      </p:sp>
      <p:pic>
        <p:nvPicPr>
          <p:cNvPr id="28676" name="Picture 4" descr="Untitled-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600"/>
            <a:ext cx="7086600" cy="55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/>
        </p:spPr>
        <p:txBody>
          <a:bodyPr/>
          <a:lstStyle/>
          <a:p>
            <a:r>
              <a:rPr lang="en-US" altLang="en-US" sz="4000">
                <a:solidFill>
                  <a:schemeClr val="tx1"/>
                </a:solidFill>
              </a:rPr>
              <a:t>Quantum Numbers of the First 30 Atomic Orbitals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429000" y="152400"/>
            <a:ext cx="467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2000" b="1">
              <a:solidFill>
                <a:srgbClr val="FFCC00"/>
              </a:solidFill>
            </a:endParaRP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0" y="1122363"/>
          <a:ext cx="8915400" cy="539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Image" r:id="rId4" imgW="5760732" imgH="3488443" progId="Photoshop.Image.7">
                  <p:embed/>
                </p:oleObj>
              </mc:Choice>
              <mc:Fallback>
                <p:oleObj name="Image" r:id="rId4" imgW="5760732" imgH="3488443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2363"/>
                        <a:ext cx="8915400" cy="539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5438"/>
            <a:ext cx="7677150" cy="10414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Electron Configurations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1763713"/>
            <a:ext cx="7315200" cy="3703637"/>
          </a:xfrm>
        </p:spPr>
        <p:txBody>
          <a:bodyPr/>
          <a:lstStyle/>
          <a:p>
            <a:pPr>
              <a:spcBef>
                <a:spcPct val="75000"/>
              </a:spcBef>
            </a:pPr>
            <a:r>
              <a:rPr lang="en-US" altLang="en-US" dirty="0"/>
              <a:t>The arrangement of electrons in an atom is known as the atom’s </a:t>
            </a:r>
            <a:r>
              <a:rPr lang="en-US" altLang="en-US" b="1" dirty="0">
                <a:solidFill>
                  <a:srgbClr val="FFCC00"/>
                </a:solidFill>
              </a:rPr>
              <a:t>electron configuration.</a:t>
            </a:r>
          </a:p>
          <a:p>
            <a:pPr>
              <a:spcBef>
                <a:spcPct val="75000"/>
              </a:spcBef>
            </a:pPr>
            <a:r>
              <a:rPr lang="en-US" altLang="en-US" dirty="0"/>
              <a:t>The lowest-energy arrangement of the electrons for each element is called the element’s </a:t>
            </a:r>
            <a:r>
              <a:rPr lang="en-US" altLang="en-US" i="1" dirty="0">
                <a:solidFill>
                  <a:srgbClr val="FFCC00"/>
                </a:solidFill>
              </a:rPr>
              <a:t>ground-state electron configuration.</a:t>
            </a:r>
            <a:endParaRPr lang="en-US" alt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8077200" cy="685800"/>
          </a:xfrm>
          <a:noFill/>
          <a:ln/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Relative Energies of Orbitals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429000" y="152400"/>
            <a:ext cx="467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2000" b="1">
              <a:solidFill>
                <a:srgbClr val="FFCC00"/>
              </a:solidFill>
            </a:endParaRPr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779463" y="1722438"/>
          <a:ext cx="4627562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Image" r:id="rId4" imgW="5601161" imgH="5350363" progId="Photoshop.Image.7">
                  <p:embed/>
                </p:oleObj>
              </mc:Choice>
              <mc:Fallback>
                <p:oleObj name="Image" r:id="rId4" imgW="5601161" imgH="5350363" progId="Photoshop.Image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1722438"/>
                        <a:ext cx="4627562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3643313" y="4876800"/>
          <a:ext cx="499268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Image" r:id="rId6" imgW="4992634" imgH="955429" progId="Photoshop.Image.7">
                  <p:embed/>
                </p:oleObj>
              </mc:Choice>
              <mc:Fallback>
                <p:oleObj name="Image" r:id="rId6" imgW="4992634" imgH="955429" progId="Photoshop.Image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4876800"/>
                        <a:ext cx="4992687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aufbau diagram </a:t>
            </a:r>
          </a:p>
        </p:txBody>
      </p:sp>
      <p:pic>
        <p:nvPicPr>
          <p:cNvPr id="72707" name="Picture 3" descr="aufba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295400"/>
            <a:ext cx="3008313" cy="4910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533400"/>
            <a:ext cx="7772400" cy="10668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Rules Governing Electron Configurations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6175" y="1763713"/>
            <a:ext cx="7997825" cy="3703637"/>
          </a:xfrm>
        </p:spPr>
        <p:txBody>
          <a:bodyPr/>
          <a:lstStyle/>
          <a:p>
            <a:pPr>
              <a:spcBef>
                <a:spcPct val="75000"/>
              </a:spcBef>
            </a:pPr>
            <a:r>
              <a:rPr lang="en-US" altLang="en-US"/>
              <a:t>According to the </a:t>
            </a:r>
            <a:r>
              <a:rPr lang="en-US" altLang="en-US" b="1">
                <a:solidFill>
                  <a:srgbClr val="FFCC00"/>
                </a:solidFill>
              </a:rPr>
              <a:t>Aufbau principle,</a:t>
            </a:r>
            <a:r>
              <a:rPr lang="en-US" altLang="en-US"/>
              <a:t> an electron occupies the lowest-energy orbital that can receive it.</a:t>
            </a:r>
          </a:p>
          <a:p>
            <a:pPr>
              <a:spcBef>
                <a:spcPct val="75000"/>
              </a:spcBef>
            </a:pPr>
            <a:r>
              <a:rPr lang="en-US" altLang="en-US"/>
              <a:t>According to the </a:t>
            </a:r>
            <a:r>
              <a:rPr lang="en-US" altLang="en-US" b="1">
                <a:solidFill>
                  <a:srgbClr val="FFCC00"/>
                </a:solidFill>
              </a:rPr>
              <a:t>Pauli exclusion principle,</a:t>
            </a:r>
            <a:r>
              <a:rPr lang="en-US" altLang="en-US"/>
              <a:t> no two electrons in the same atom can have the same set of four quantum numbers.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" y="1981200"/>
            <a:ext cx="34290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381000"/>
            <a:ext cx="7469188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Bohr Model of the Hydrogen Atom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1524000"/>
            <a:ext cx="7543800" cy="5334000"/>
          </a:xfrm>
        </p:spPr>
        <p:txBody>
          <a:bodyPr/>
          <a:lstStyle/>
          <a:p>
            <a:r>
              <a:rPr lang="en-US" altLang="en-US" dirty="0" err="1"/>
              <a:t>Niels</a:t>
            </a:r>
            <a:r>
              <a:rPr lang="en-US" altLang="en-US" dirty="0"/>
              <a:t> Bohr proposed a hydrogen-atom model that linked the atom’s electron to photon emission.</a:t>
            </a:r>
          </a:p>
          <a:p>
            <a:endParaRPr lang="en-US" altLang="en-US" sz="2000" dirty="0"/>
          </a:p>
          <a:p>
            <a:r>
              <a:rPr lang="en-US" altLang="en-US" dirty="0"/>
              <a:t>According to the model, the electron can circle the nucleus only in allowed paths, or </a:t>
            </a:r>
            <a:r>
              <a:rPr lang="en-US" altLang="en-US" i="1" dirty="0"/>
              <a:t>orbits.</a:t>
            </a:r>
          </a:p>
          <a:p>
            <a:endParaRPr lang="en-US" altLang="en-US" sz="2000" i="1" dirty="0"/>
          </a:p>
          <a:p>
            <a:pPr>
              <a:buFontTx/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304800"/>
            <a:ext cx="7696200" cy="7620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Rules Governing Electron </a:t>
            </a:r>
            <a:r>
              <a:rPr lang="en-US" altLang="en-US" dirty="0" smtClean="0">
                <a:solidFill>
                  <a:srgbClr val="FF0000"/>
                </a:solidFill>
              </a:rPr>
              <a:t>Configurations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2438400"/>
            <a:ext cx="7391400" cy="3548063"/>
          </a:xfrm>
        </p:spPr>
        <p:txBody>
          <a:bodyPr/>
          <a:lstStyle/>
          <a:p>
            <a:r>
              <a:rPr lang="en-US" altLang="en-US" b="1" dirty="0" err="1">
                <a:solidFill>
                  <a:srgbClr val="FFCC00"/>
                </a:solidFill>
              </a:rPr>
              <a:t>Hund’s</a:t>
            </a:r>
            <a:r>
              <a:rPr lang="en-US" altLang="en-US" b="1" dirty="0">
                <a:solidFill>
                  <a:srgbClr val="FFCC00"/>
                </a:solidFill>
              </a:rPr>
              <a:t> rule,</a:t>
            </a:r>
            <a:r>
              <a:rPr lang="en-US" altLang="en-US" dirty="0"/>
              <a:t> orbitals of equal energy are each occupied by one electron before any orbital is occupied by a second electron, and all electrons in singly occupied orbitals must have the same spin state.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7163" y="609600"/>
            <a:ext cx="7716837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Representing Electron Configurations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4113" y="1763713"/>
            <a:ext cx="7989887" cy="3703637"/>
          </a:xfrm>
        </p:spPr>
        <p:txBody>
          <a:bodyPr/>
          <a:lstStyle/>
          <a:p>
            <a:r>
              <a:rPr lang="en-US" altLang="en-US" b="1"/>
              <a:t>Orbital Notation</a:t>
            </a:r>
          </a:p>
          <a:p>
            <a:r>
              <a:rPr lang="en-US" altLang="en-US"/>
              <a:t>An unoccupied orbital is represented by a line, with the orbital’s name written underneath the line.</a:t>
            </a:r>
          </a:p>
          <a:p>
            <a:endParaRPr lang="en-US" altLang="en-US" sz="2000"/>
          </a:p>
          <a:p>
            <a:r>
              <a:rPr lang="en-US" altLang="en-US"/>
              <a:t>An orbital containing one electron is represented as:</a:t>
            </a:r>
          </a:p>
          <a:p>
            <a:endParaRPr lang="en-US" altLang="en-US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4114800" y="4953000"/>
          <a:ext cx="9588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Equation" r:id="rId4" imgW="342900" imgH="228600" progId="Equation.DSMT4">
                  <p:embed/>
                </p:oleObj>
              </mc:Choice>
              <mc:Fallback>
                <p:oleObj name="Equation" r:id="rId4" imgW="3429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953000"/>
                        <a:ext cx="95885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Discuss</a:t>
            </a:r>
          </a:p>
          <a:p>
            <a:r>
              <a:rPr lang="en-US" altLang="en-US"/>
              <a:t>Orbital Diagrams</a:t>
            </a:r>
          </a:p>
          <a:p>
            <a:r>
              <a:rPr lang="en-US" altLang="en-US"/>
              <a:t>Quantum Numbers</a:t>
            </a:r>
          </a:p>
          <a:p>
            <a:r>
              <a:rPr lang="en-US" altLang="en-US"/>
              <a:t>e- congifurations </a:t>
            </a:r>
          </a:p>
          <a:p>
            <a:r>
              <a:rPr lang="en-US" altLang="en-US"/>
              <a:t>(Noble Gas Notation) or short orbital e- config</a:t>
            </a:r>
          </a:p>
          <a:p>
            <a:r>
              <a:rPr lang="en-US" altLang="en-US"/>
              <a:t>Discuss Lewis Dot or e- Dot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 </a:t>
            </a:r>
            <a:r>
              <a:rPr lang="en-US" dirty="0" err="1" smtClean="0"/>
              <a:t>Config</a:t>
            </a:r>
            <a:r>
              <a:rPr lang="en-US" dirty="0" smtClean="0"/>
              <a:t>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8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Diagram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91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22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Noble Gas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03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Dot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1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" y="1981200"/>
            <a:ext cx="34290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752600"/>
            <a:ext cx="7239000" cy="4419600"/>
          </a:xfrm>
        </p:spPr>
        <p:txBody>
          <a:bodyPr/>
          <a:lstStyle/>
          <a:p>
            <a:r>
              <a:rPr lang="en-US" altLang="en-US" sz="4400" dirty="0"/>
              <a:t>When an electron falls to a lower energy level, a photon is emitted, and the process is called </a:t>
            </a:r>
            <a:r>
              <a:rPr lang="en-US" altLang="en-US" sz="4400" i="1" dirty="0"/>
              <a:t>emission.</a:t>
            </a:r>
          </a:p>
          <a:p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4572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Bohr Model of the Hydrogen </a:t>
            </a:r>
            <a:r>
              <a:rPr lang="en-US" altLang="en-US" dirty="0" smtClean="0">
                <a:solidFill>
                  <a:srgbClr val="FF0000"/>
                </a:solidFill>
              </a:rPr>
              <a:t>Atom</a:t>
            </a:r>
            <a:endParaRPr lang="en-US" alt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010400" cy="914400"/>
          </a:xfrm>
          <a:noFill/>
          <a:ln/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Photon Emission and Absorption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429000" y="152400"/>
            <a:ext cx="467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2000" b="1">
              <a:solidFill>
                <a:srgbClr val="FFCC00"/>
              </a:solidFill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85800" y="1981200"/>
          <a:ext cx="7773988" cy="390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Image" r:id="rId4" imgW="7774746" imgH="3902481" progId="Photoshop.Image.7">
                  <p:embed/>
                </p:oleObj>
              </mc:Choice>
              <mc:Fallback>
                <p:oleObj name="Image" r:id="rId4" imgW="7774746" imgH="3902481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3988" cy="390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" y="1981200"/>
            <a:ext cx="34290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298450"/>
            <a:ext cx="7677150" cy="1042988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Electrons as Waves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1219200"/>
            <a:ext cx="7848600" cy="5638800"/>
          </a:xfrm>
        </p:spPr>
        <p:txBody>
          <a:bodyPr/>
          <a:lstStyle/>
          <a:p>
            <a:r>
              <a:rPr lang="en-US" altLang="en-US" dirty="0"/>
              <a:t>French scientist Louis de Broglie suggested that electrons be considered waves confined to the space around an atomic nucleus.</a:t>
            </a:r>
          </a:p>
          <a:p>
            <a:endParaRPr lang="en-US" altLang="en-US" sz="1800" dirty="0"/>
          </a:p>
          <a:p>
            <a:r>
              <a:rPr lang="en-US" altLang="en-US" dirty="0"/>
              <a:t>It followed that the electron waves could exist only at specific frequencies.</a:t>
            </a:r>
          </a:p>
          <a:p>
            <a:endParaRPr lang="en-US" altLang="en-US" sz="1800" dirty="0"/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" y="1981200"/>
            <a:ext cx="34290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325438"/>
            <a:ext cx="7677150" cy="10414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The Heisenberg Uncertainty Principle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2057400"/>
            <a:ext cx="7315200" cy="4800600"/>
          </a:xfrm>
        </p:spPr>
        <p:txBody>
          <a:bodyPr/>
          <a:lstStyle/>
          <a:p>
            <a:r>
              <a:rPr lang="en-US" altLang="en-US" dirty="0"/>
              <a:t>German physicist Werner Heisenberg proposed that any attempt to locate a specific electron with a photon knocks the electron off its course.</a:t>
            </a:r>
          </a:p>
          <a:p>
            <a:endParaRPr lang="en-US" altLang="en-US" sz="2000" dirty="0"/>
          </a:p>
          <a:p>
            <a:r>
              <a:rPr lang="en-US" altLang="en-US" dirty="0"/>
              <a:t>The </a:t>
            </a:r>
            <a:r>
              <a:rPr lang="en-US" altLang="en-US" b="1" dirty="0"/>
              <a:t>Heisenberg uncertainty principle</a:t>
            </a:r>
            <a:r>
              <a:rPr lang="en-US" altLang="en-US" dirty="0"/>
              <a:t> states that it is impossible to determine simultaneously both the position and velocity of an electron or any other particle.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" y="1981200"/>
            <a:ext cx="34290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25438"/>
            <a:ext cx="7543800" cy="10414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The Schrödinger Wave Equation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371600"/>
            <a:ext cx="7620000" cy="5486400"/>
          </a:xfrm>
        </p:spPr>
        <p:txBody>
          <a:bodyPr/>
          <a:lstStyle/>
          <a:p>
            <a:r>
              <a:rPr lang="en-US" altLang="en-US" sz="2400" i="1" dirty="0"/>
              <a:t>In 1926, Austrian physicist Erwin Schrödinger developed an equation that treated electrons in atoms as waves.</a:t>
            </a:r>
          </a:p>
          <a:p>
            <a:endParaRPr lang="en-US" altLang="en-US" sz="1400" dirty="0"/>
          </a:p>
          <a:p>
            <a:r>
              <a:rPr lang="en-US" altLang="en-US" dirty="0"/>
              <a:t>The Schrödinger wave equation laid the foundation for modern quantum theory.</a:t>
            </a:r>
          </a:p>
          <a:p>
            <a:endParaRPr lang="en-US" altLang="en-US" sz="1800" dirty="0"/>
          </a:p>
          <a:p>
            <a:r>
              <a:rPr lang="en-US" altLang="en-US" b="1" dirty="0"/>
              <a:t>Quantum theory</a:t>
            </a:r>
            <a:r>
              <a:rPr lang="en-US" altLang="en-US" dirty="0"/>
              <a:t> describes mathematically the wave properties of electrons and other very small particles.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325438"/>
            <a:ext cx="7677150" cy="10414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The Schrödinger Wave </a:t>
            </a:r>
            <a:r>
              <a:rPr lang="en-US" altLang="en-US" dirty="0" smtClean="0">
                <a:solidFill>
                  <a:srgbClr val="FF0000"/>
                </a:solidFill>
              </a:rPr>
              <a:t>Equation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1524000"/>
            <a:ext cx="7543800" cy="5334000"/>
          </a:xfrm>
        </p:spPr>
        <p:txBody>
          <a:bodyPr/>
          <a:lstStyle/>
          <a:p>
            <a:pPr>
              <a:spcBef>
                <a:spcPct val="75000"/>
              </a:spcBef>
            </a:pPr>
            <a:r>
              <a:rPr lang="en-US" altLang="en-US" dirty="0"/>
              <a:t>Electrons do not travel around the nucleus in neat orbits, as Bohr had postulated.</a:t>
            </a:r>
          </a:p>
          <a:p>
            <a:pPr>
              <a:spcBef>
                <a:spcPct val="75000"/>
              </a:spcBef>
            </a:pPr>
            <a:r>
              <a:rPr lang="en-US" altLang="en-US" dirty="0"/>
              <a:t>Instead, they exist in certain regions called orbitals.</a:t>
            </a:r>
          </a:p>
          <a:p>
            <a:pPr>
              <a:spcBef>
                <a:spcPct val="75000"/>
              </a:spcBef>
            </a:pPr>
            <a:r>
              <a:rPr lang="en-US" altLang="en-US" dirty="0"/>
              <a:t>An </a:t>
            </a:r>
            <a:r>
              <a:rPr lang="en-US" altLang="en-US" b="1" dirty="0"/>
              <a:t>orbital</a:t>
            </a:r>
            <a:r>
              <a:rPr lang="en-US" altLang="en-US" dirty="0"/>
              <a:t> is a three-dimensional region around the nucleus that indicates the probable location of an electron.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" y="1981200"/>
            <a:ext cx="34290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325438"/>
            <a:ext cx="7772400" cy="10414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Atomic Orbitals and Quantum Numbers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447800"/>
            <a:ext cx="7391400" cy="5410200"/>
          </a:xfrm>
        </p:spPr>
        <p:txBody>
          <a:bodyPr/>
          <a:lstStyle/>
          <a:p>
            <a:pPr>
              <a:spcBef>
                <a:spcPct val="75000"/>
              </a:spcBef>
            </a:pPr>
            <a:r>
              <a:rPr lang="en-US" altLang="en-US" b="1" dirty="0"/>
              <a:t>Quantum numbers</a:t>
            </a:r>
            <a:r>
              <a:rPr lang="en-US" altLang="en-US" dirty="0"/>
              <a:t> </a:t>
            </a:r>
          </a:p>
          <a:p>
            <a:pPr>
              <a:spcBef>
                <a:spcPct val="75000"/>
              </a:spcBef>
            </a:pPr>
            <a:r>
              <a:rPr lang="en-US" altLang="en-US" dirty="0"/>
              <a:t>The </a:t>
            </a:r>
            <a:r>
              <a:rPr lang="en-US" altLang="en-US" b="1" dirty="0"/>
              <a:t>principal quantum number,</a:t>
            </a:r>
            <a:r>
              <a:rPr lang="en-US" altLang="en-US" dirty="0"/>
              <a:t> symbolized by </a:t>
            </a:r>
            <a:r>
              <a:rPr lang="en-US" altLang="en-US" i="1" dirty="0"/>
              <a:t>n,</a:t>
            </a:r>
            <a:r>
              <a:rPr lang="en-US" altLang="en-US" dirty="0"/>
              <a:t> indicates the main energy level occupied by the electron.</a:t>
            </a:r>
          </a:p>
          <a:p>
            <a:pPr>
              <a:spcBef>
                <a:spcPct val="75000"/>
              </a:spcBef>
            </a:pPr>
            <a:r>
              <a:rPr lang="en-US" altLang="en-US" dirty="0"/>
              <a:t>The </a:t>
            </a:r>
            <a:r>
              <a:rPr lang="en-US" altLang="en-US" b="1" dirty="0"/>
              <a:t>angular momentum quantum number,</a:t>
            </a:r>
            <a:r>
              <a:rPr lang="en-US" altLang="en-US" dirty="0"/>
              <a:t> symbolized by </a:t>
            </a:r>
            <a:r>
              <a:rPr lang="en-US" altLang="en-US" i="1" dirty="0"/>
              <a:t>l,</a:t>
            </a:r>
            <a:r>
              <a:rPr lang="en-US" altLang="en-US" dirty="0"/>
              <a:t> indicates the shape (Sub-level) of the orbital.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theme/theme1.xml><?xml version="1.0" encoding="utf-8"?>
<a:theme xmlns:a="http://schemas.openxmlformats.org/drawingml/2006/main" name="pyrotechnic_celebratio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AF_Fireworks</Template>
  <TotalTime>117</TotalTime>
  <Words>606</Words>
  <Application>Microsoft Office PowerPoint</Application>
  <PresentationFormat>On-screen Show (4:3)</PresentationFormat>
  <Paragraphs>85</Paragraphs>
  <Slides>27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pyrotechnic_celebration</vt:lpstr>
      <vt:lpstr>Image</vt:lpstr>
      <vt:lpstr>Equation</vt:lpstr>
      <vt:lpstr> Chapter 4 Quantum Numbers and e- configurations</vt:lpstr>
      <vt:lpstr>Bohr Model of the Hydrogen Atom</vt:lpstr>
      <vt:lpstr>PowerPoint Presentation</vt:lpstr>
      <vt:lpstr>Photon Emission and Absorption</vt:lpstr>
      <vt:lpstr>Electrons as Waves</vt:lpstr>
      <vt:lpstr>The Heisenberg Uncertainty Principle</vt:lpstr>
      <vt:lpstr>The Schrödinger Wave Equation</vt:lpstr>
      <vt:lpstr>The Schrödinger Wave Equation</vt:lpstr>
      <vt:lpstr>Atomic Orbitals and Quantum Numbers</vt:lpstr>
      <vt:lpstr>Atomic Orbitals and Quantum Numbers</vt:lpstr>
      <vt:lpstr>Shapes of s, p, and d Orbitals</vt:lpstr>
      <vt:lpstr>f block orbitals</vt:lpstr>
      <vt:lpstr>Electrons Accommodated in Energy Levels and Sublevels</vt:lpstr>
      <vt:lpstr>Electrons Accommodated in Energy Levels and Sublevels</vt:lpstr>
      <vt:lpstr>Quantum Numbers of the First 30 Atomic Orbitals</vt:lpstr>
      <vt:lpstr>Electron Configurations</vt:lpstr>
      <vt:lpstr>Relative Energies of Orbitals</vt:lpstr>
      <vt:lpstr>aufbau diagram </vt:lpstr>
      <vt:lpstr>Rules Governing Electron Configurations</vt:lpstr>
      <vt:lpstr>Rules Governing Electron Configurations</vt:lpstr>
      <vt:lpstr>Representing Electron Configurations</vt:lpstr>
      <vt:lpstr>PowerPoint Presentation</vt:lpstr>
      <vt:lpstr>e- Config Practice</vt:lpstr>
      <vt:lpstr>Orbital Diagram Practice</vt:lpstr>
      <vt:lpstr>Quantum numbers</vt:lpstr>
      <vt:lpstr>Noble Gas Notation</vt:lpstr>
      <vt:lpstr>Lewis Dot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wcs</dc:creator>
  <cp:lastModifiedBy>warren</cp:lastModifiedBy>
  <cp:revision>17</cp:revision>
  <dcterms:created xsi:type="dcterms:W3CDTF">2007-11-26T18:29:14Z</dcterms:created>
  <dcterms:modified xsi:type="dcterms:W3CDTF">2013-11-13T13:43:18Z</dcterms:modified>
</cp:coreProperties>
</file>