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E" ContentType="audio/unknow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6"/>
  </p:notesMasterIdLst>
  <p:handoutMasterIdLst>
    <p:handoutMasterId r:id="rId37"/>
  </p:handoutMasterIdLst>
  <p:sldIdLst>
    <p:sldId id="733" r:id="rId2"/>
    <p:sldId id="734" r:id="rId3"/>
    <p:sldId id="735" r:id="rId4"/>
    <p:sldId id="736" r:id="rId5"/>
    <p:sldId id="587" r:id="rId6"/>
    <p:sldId id="584" r:id="rId7"/>
    <p:sldId id="588" r:id="rId8"/>
    <p:sldId id="590" r:id="rId9"/>
    <p:sldId id="490" r:id="rId10"/>
    <p:sldId id="595" r:id="rId11"/>
    <p:sldId id="597" r:id="rId12"/>
    <p:sldId id="492" r:id="rId13"/>
    <p:sldId id="485" r:id="rId14"/>
    <p:sldId id="599" r:id="rId15"/>
    <p:sldId id="605" r:id="rId16"/>
    <p:sldId id="612" r:id="rId17"/>
    <p:sldId id="613" r:id="rId18"/>
    <p:sldId id="614" r:id="rId19"/>
    <p:sldId id="619" r:id="rId20"/>
    <p:sldId id="620" r:id="rId21"/>
    <p:sldId id="622" r:id="rId22"/>
    <p:sldId id="623" r:id="rId23"/>
    <p:sldId id="730" r:id="rId24"/>
    <p:sldId id="668" r:id="rId25"/>
    <p:sldId id="669" r:id="rId26"/>
    <p:sldId id="670" r:id="rId27"/>
    <p:sldId id="661" r:id="rId28"/>
    <p:sldId id="675" r:id="rId29"/>
    <p:sldId id="725" r:id="rId30"/>
    <p:sldId id="726" r:id="rId31"/>
    <p:sldId id="676" r:id="rId32"/>
    <p:sldId id="732" r:id="rId33"/>
    <p:sldId id="738" r:id="rId34"/>
    <p:sldId id="739" r:id="rId35"/>
  </p:sldIdLst>
  <p:sldSz cx="9144000" cy="6858000" type="screen4x3"/>
  <p:notesSz cx="6858000" cy="9144000"/>
  <p:custShowLst>
    <p:custShow name="Transparencies" id="0">
      <p:sldLst>
        <p:sld r:id="rId11"/>
        <p:sld r:id="rId23"/>
        <p:sld r:id="rId24"/>
        <p:sld r:id="rId32"/>
        <p:sld r:id="rId33"/>
      </p:sldLst>
    </p:custShow>
    <p:custShow name="Bellringers" id="1">
      <p:sldLst/>
    </p:custShow>
    <p:custShow name="Chapter Presentation" id="2">
      <p:sldLst/>
    </p:custShow>
    <p:custShow name="Image and Activity Bank" id="3">
      <p:sldLst/>
    </p:custShow>
    <p:custShow name="Quotes" id="4">
      <p:sldLst>
        <p:sld r:id="rId14"/>
        <p:sld r:id="rId10"/>
        <p:sld r:id="rId13"/>
      </p:sldLst>
    </p:custShow>
    <p:custShow name="Chapter Menu" id="5">
      <p:sldLst>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Lst>
    </p:custShow>
    <p:custShow name="Lesson 1" id="6">
      <p:sldLst/>
    </p:custShow>
    <p:custShow name="Lesson 2" id="7">
      <p:sldLst>
        <p:sld r:id="rId6"/>
        <p:sld r:id="rId7"/>
        <p:sld r:id="rId8"/>
        <p:sld r:id="rId9"/>
        <p:sld r:id="rId10"/>
        <p:sld r:id="rId11"/>
        <p:sld r:id="rId12"/>
        <p:sld r:id="rId13"/>
        <p:sld r:id="rId14"/>
        <p:sld r:id="rId15"/>
        <p:sld r:id="rId16"/>
        <p:sld r:id="rId17"/>
        <p:sld r:id="rId18"/>
        <p:sld r:id="rId19"/>
        <p:sld r:id="rId20"/>
        <p:sld r:id="rId21"/>
        <p:sld r:id="rId22"/>
        <p:sld r:id="rId23"/>
        <p:sld r:id="rId24"/>
      </p:sldLst>
    </p:custShow>
    <p:custShow name="Lesson 3" id="8">
      <p:sldLst/>
    </p:custShow>
    <p:custShow name="Lesson 4" id="9">
      <p:sldLst/>
    </p:custShow>
    <p:custShow name="Lesson Starters" id="10">
      <p:sldLst/>
    </p:custShow>
    <p:custShow name="Sample Problems" id="11">
      <p:sldLst/>
    </p:custShow>
    <p:custShow name="Visual Concepts" id="12">
      <p:sldLst>
        <p:sld r:id="rId7"/>
      </p:sldLst>
    </p:custShow>
    <p:custShow name="Test Prep" id="13">
      <p:sldLst/>
    </p:custShow>
    <p:custShow name="Lesson 5" id="14">
      <p:sldLst>
        <p:sld r:id="rId25"/>
        <p:sld r:id="rId26"/>
        <p:sld r:id="rId27"/>
        <p:sld r:id="rId28"/>
        <p:sld r:id="rId29"/>
        <p:sld r:id="rId30"/>
        <p:sld r:id="rId31"/>
        <p:sld r:id="rId32"/>
        <p:sld r:id="rId33"/>
      </p:sldLst>
    </p:custShow>
  </p:custShowLst>
  <p:custDataLst>
    <p:tags r:id="rId38"/>
  </p:custDataLst>
  <p:defaultTextStyle>
    <a:defPPr>
      <a:defRPr lang="en-US"/>
    </a:defPPr>
    <a:lvl1pPr algn="ctr" rtl="0" fontAlgn="base">
      <a:spcBef>
        <a:spcPct val="20000"/>
      </a:spcBef>
      <a:spcAft>
        <a:spcPct val="0"/>
      </a:spcAft>
      <a:buClr>
        <a:srgbClr val="FFCC00"/>
      </a:buClr>
      <a:buSzPct val="100000"/>
      <a:buChar char="•"/>
      <a:defRPr sz="2000" kern="1200">
        <a:solidFill>
          <a:srgbClr val="FFFF00"/>
        </a:solidFill>
        <a:latin typeface="Arial" charset="0"/>
        <a:ea typeface="+mn-ea"/>
        <a:cs typeface="+mn-cs"/>
      </a:defRPr>
    </a:lvl1pPr>
    <a:lvl2pPr marL="457200" algn="ctr" rtl="0" fontAlgn="base">
      <a:spcBef>
        <a:spcPct val="20000"/>
      </a:spcBef>
      <a:spcAft>
        <a:spcPct val="0"/>
      </a:spcAft>
      <a:buClr>
        <a:srgbClr val="FFCC00"/>
      </a:buClr>
      <a:buSzPct val="100000"/>
      <a:buChar char="•"/>
      <a:defRPr sz="2000" kern="1200">
        <a:solidFill>
          <a:srgbClr val="FFFF00"/>
        </a:solidFill>
        <a:latin typeface="Arial" charset="0"/>
        <a:ea typeface="+mn-ea"/>
        <a:cs typeface="+mn-cs"/>
      </a:defRPr>
    </a:lvl2pPr>
    <a:lvl3pPr marL="914400" algn="ctr" rtl="0" fontAlgn="base">
      <a:spcBef>
        <a:spcPct val="20000"/>
      </a:spcBef>
      <a:spcAft>
        <a:spcPct val="0"/>
      </a:spcAft>
      <a:buClr>
        <a:srgbClr val="FFCC00"/>
      </a:buClr>
      <a:buSzPct val="100000"/>
      <a:buChar char="•"/>
      <a:defRPr sz="2000" kern="1200">
        <a:solidFill>
          <a:srgbClr val="FFFF00"/>
        </a:solidFill>
        <a:latin typeface="Arial" charset="0"/>
        <a:ea typeface="+mn-ea"/>
        <a:cs typeface="+mn-cs"/>
      </a:defRPr>
    </a:lvl3pPr>
    <a:lvl4pPr marL="1371600" algn="ctr" rtl="0" fontAlgn="base">
      <a:spcBef>
        <a:spcPct val="20000"/>
      </a:spcBef>
      <a:spcAft>
        <a:spcPct val="0"/>
      </a:spcAft>
      <a:buClr>
        <a:srgbClr val="FFCC00"/>
      </a:buClr>
      <a:buSzPct val="100000"/>
      <a:buChar char="•"/>
      <a:defRPr sz="2000" kern="1200">
        <a:solidFill>
          <a:srgbClr val="FFFF00"/>
        </a:solidFill>
        <a:latin typeface="Arial" charset="0"/>
        <a:ea typeface="+mn-ea"/>
        <a:cs typeface="+mn-cs"/>
      </a:defRPr>
    </a:lvl4pPr>
    <a:lvl5pPr marL="1828800" algn="ctr" rtl="0" fontAlgn="base">
      <a:spcBef>
        <a:spcPct val="20000"/>
      </a:spcBef>
      <a:spcAft>
        <a:spcPct val="0"/>
      </a:spcAft>
      <a:buClr>
        <a:srgbClr val="FFCC00"/>
      </a:buClr>
      <a:buSzPct val="100000"/>
      <a:buChar char="•"/>
      <a:defRPr sz="2000" kern="1200">
        <a:solidFill>
          <a:srgbClr val="FFFF00"/>
        </a:solidFill>
        <a:latin typeface="Arial" charset="0"/>
        <a:ea typeface="+mn-ea"/>
        <a:cs typeface="+mn-cs"/>
      </a:defRPr>
    </a:lvl5pPr>
    <a:lvl6pPr marL="2286000" algn="l" defTabSz="914400" rtl="0" eaLnBrk="1" latinLnBrk="0" hangingPunct="1">
      <a:defRPr sz="2000" kern="1200">
        <a:solidFill>
          <a:srgbClr val="FFFF00"/>
        </a:solidFill>
        <a:latin typeface="Arial" charset="0"/>
        <a:ea typeface="+mn-ea"/>
        <a:cs typeface="+mn-cs"/>
      </a:defRPr>
    </a:lvl6pPr>
    <a:lvl7pPr marL="2743200" algn="l" defTabSz="914400" rtl="0" eaLnBrk="1" latinLnBrk="0" hangingPunct="1">
      <a:defRPr sz="2000" kern="1200">
        <a:solidFill>
          <a:srgbClr val="FFFF00"/>
        </a:solidFill>
        <a:latin typeface="Arial" charset="0"/>
        <a:ea typeface="+mn-ea"/>
        <a:cs typeface="+mn-cs"/>
      </a:defRPr>
    </a:lvl7pPr>
    <a:lvl8pPr marL="3200400" algn="l" defTabSz="914400" rtl="0" eaLnBrk="1" latinLnBrk="0" hangingPunct="1">
      <a:defRPr sz="2000" kern="1200">
        <a:solidFill>
          <a:srgbClr val="FFFF00"/>
        </a:solidFill>
        <a:latin typeface="Arial" charset="0"/>
        <a:ea typeface="+mn-ea"/>
        <a:cs typeface="+mn-cs"/>
      </a:defRPr>
    </a:lvl8pPr>
    <a:lvl9pPr marL="3657600" algn="l" defTabSz="914400" rtl="0" eaLnBrk="1" latinLnBrk="0" hangingPunct="1">
      <a:defRPr sz="2000" kern="1200">
        <a:solidFill>
          <a:srgbClr val="FFFF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000099"/>
    <a:srgbClr val="FFCC00"/>
    <a:srgbClr val="CC00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8827" autoAdjust="0"/>
    <p:restoredTop sz="85180" autoAdjust="0"/>
  </p:normalViewPr>
  <p:slideViewPr>
    <p:cSldViewPr snapToObjects="1">
      <p:cViewPr varScale="1">
        <p:scale>
          <a:sx n="91" d="100"/>
          <a:sy n="91" d="100"/>
        </p:scale>
        <p:origin x="1410" y="84"/>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sorterViewPr>
    <p:cViewPr>
      <p:scale>
        <a:sx n="33" d="100"/>
        <a:sy n="33" d="100"/>
      </p:scale>
      <p:origin x="0" y="0"/>
    </p:cViewPr>
  </p:sorterViewPr>
  <p:notesViewPr>
    <p:cSldViewPr snapToObjects="1">
      <p:cViewPr varScale="1">
        <p:scale>
          <a:sx n="57" d="100"/>
          <a:sy n="57" d="100"/>
        </p:scale>
        <p:origin x="-183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180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7225913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8194" name="Rectangle 2"/>
          <p:cNvSpPr>
            <a:spLocks noGrp="1" noRot="1" noChangeAspect="1" noChangeArrowheads="1" noTextEdit="1"/>
          </p:cNvSpPr>
          <p:nvPr>
            <p:ph type="sldImg"/>
          </p:nvPr>
        </p:nvSpPr>
        <p:spPr>
          <a:xfrm>
            <a:off x="1150938" y="692150"/>
            <a:ext cx="4556125" cy="3416300"/>
          </a:xfrm>
          <a:ln/>
        </p:spPr>
      </p:sp>
      <p:sp>
        <p:nvSpPr>
          <p:cNvPr id="32081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3314" name="Rectangle 2"/>
          <p:cNvSpPr>
            <a:spLocks noGrp="1" noRot="1" noChangeAspect="1" noChangeArrowheads="1" noTextEdit="1"/>
          </p:cNvSpPr>
          <p:nvPr>
            <p:ph type="sldImg"/>
          </p:nvPr>
        </p:nvSpPr>
        <p:spPr>
          <a:xfrm>
            <a:off x="1150938" y="692150"/>
            <a:ext cx="4556125" cy="3416300"/>
          </a:xfrm>
          <a:ln/>
        </p:spPr>
      </p:sp>
      <p:sp>
        <p:nvSpPr>
          <p:cNvPr id="3213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6386" name="Rectangle 2"/>
          <p:cNvSpPr>
            <a:spLocks noGrp="1" noRot="1" noChangeAspect="1" noChangeArrowheads="1" noTextEdit="1"/>
          </p:cNvSpPr>
          <p:nvPr>
            <p:ph type="sldImg"/>
          </p:nvPr>
        </p:nvSpPr>
        <p:spPr>
          <a:xfrm>
            <a:off x="1150938" y="692150"/>
            <a:ext cx="4556125" cy="3416300"/>
          </a:xfrm>
          <a:ln/>
        </p:spPr>
      </p:sp>
      <p:sp>
        <p:nvSpPr>
          <p:cNvPr id="32163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7410" name="Rectangle 2"/>
          <p:cNvSpPr>
            <a:spLocks noGrp="1" noRot="1" noChangeAspect="1" noChangeArrowheads="1" noTextEdit="1"/>
          </p:cNvSpPr>
          <p:nvPr>
            <p:ph type="sldImg"/>
          </p:nvPr>
        </p:nvSpPr>
        <p:spPr>
          <a:xfrm>
            <a:off x="1150938" y="692150"/>
            <a:ext cx="4556125" cy="3416300"/>
          </a:xfrm>
          <a:ln/>
        </p:spPr>
      </p:sp>
      <p:sp>
        <p:nvSpPr>
          <p:cNvPr id="3217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7266" name="Rectangle 2"/>
          <p:cNvSpPr>
            <a:spLocks noGrp="1" noRot="1" noChangeAspect="1" noChangeArrowheads="1" noTextEdit="1"/>
          </p:cNvSpPr>
          <p:nvPr>
            <p:ph type="sldImg"/>
          </p:nvPr>
        </p:nvSpPr>
        <p:spPr>
          <a:xfrm>
            <a:off x="1150938" y="692150"/>
            <a:ext cx="4556125" cy="3416300"/>
          </a:xfrm>
          <a:ln/>
        </p:spPr>
      </p:sp>
      <p:sp>
        <p:nvSpPr>
          <p:cNvPr id="28272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9314" name="Rectangle 2"/>
          <p:cNvSpPr>
            <a:spLocks noGrp="1" noRot="1" noChangeAspect="1" noChangeArrowheads="1" noTextEdit="1"/>
          </p:cNvSpPr>
          <p:nvPr>
            <p:ph type="sldImg"/>
          </p:nvPr>
        </p:nvSpPr>
        <p:spPr>
          <a:xfrm>
            <a:off x="1150938" y="692150"/>
            <a:ext cx="4556125" cy="3416300"/>
          </a:xfrm>
          <a:ln/>
        </p:spPr>
      </p:sp>
      <p:sp>
        <p:nvSpPr>
          <p:cNvPr id="2829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5458" name="Rectangle 2"/>
          <p:cNvSpPr>
            <a:spLocks noGrp="1" noRot="1" noChangeAspect="1" noChangeArrowheads="1" noTextEdit="1"/>
          </p:cNvSpPr>
          <p:nvPr>
            <p:ph type="sldImg"/>
          </p:nvPr>
        </p:nvSpPr>
        <p:spPr>
          <a:xfrm>
            <a:off x="1150938" y="692150"/>
            <a:ext cx="4556125" cy="3416300"/>
          </a:xfrm>
          <a:ln/>
        </p:spPr>
      </p:sp>
      <p:sp>
        <p:nvSpPr>
          <p:cNvPr id="28354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9554" name="Rectangle 2"/>
          <p:cNvSpPr>
            <a:spLocks noGrp="1" noRot="1" noChangeAspect="1" noChangeArrowheads="1" noTextEdit="1"/>
          </p:cNvSpPr>
          <p:nvPr>
            <p:ph type="sldImg"/>
          </p:nvPr>
        </p:nvSpPr>
        <p:spPr>
          <a:xfrm>
            <a:off x="1150938" y="692150"/>
            <a:ext cx="4556125" cy="3416300"/>
          </a:xfrm>
          <a:ln/>
        </p:spPr>
      </p:sp>
      <p:sp>
        <p:nvSpPr>
          <p:cNvPr id="2839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3650" name="Rectangle 2"/>
          <p:cNvSpPr>
            <a:spLocks noGrp="1" noRot="1" noChangeAspect="1" noChangeArrowheads="1" noTextEdit="1"/>
          </p:cNvSpPr>
          <p:nvPr>
            <p:ph type="sldImg"/>
          </p:nvPr>
        </p:nvSpPr>
        <p:spPr>
          <a:xfrm>
            <a:off x="1150938" y="692150"/>
            <a:ext cx="4556125" cy="3416300"/>
          </a:xfrm>
          <a:ln/>
        </p:spPr>
      </p:sp>
      <p:sp>
        <p:nvSpPr>
          <p:cNvPr id="2843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5698" name="Rectangle 2"/>
          <p:cNvSpPr>
            <a:spLocks noGrp="1" noRot="1" noChangeAspect="1" noChangeArrowheads="1" noTextEdit="1"/>
          </p:cNvSpPr>
          <p:nvPr>
            <p:ph type="sldImg"/>
          </p:nvPr>
        </p:nvSpPr>
        <p:spPr>
          <a:xfrm>
            <a:off x="1150938" y="692150"/>
            <a:ext cx="4556125" cy="3416300"/>
          </a:xfrm>
          <a:ln/>
        </p:spPr>
      </p:sp>
      <p:sp>
        <p:nvSpPr>
          <p:cNvPr id="28456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2162" name="Rectangle 2"/>
          <p:cNvSpPr>
            <a:spLocks noGrp="1" noRot="1" noChangeAspect="1" noChangeArrowheads="1" noTextEdit="1"/>
          </p:cNvSpPr>
          <p:nvPr>
            <p:ph type="sldImg"/>
          </p:nvPr>
        </p:nvSpPr>
        <p:spPr>
          <a:xfrm>
            <a:off x="1150938" y="692150"/>
            <a:ext cx="4556125" cy="3416300"/>
          </a:xfrm>
          <a:ln/>
        </p:spPr>
      </p:sp>
      <p:sp>
        <p:nvSpPr>
          <p:cNvPr id="3292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0290" name="Rectangle 2"/>
          <p:cNvSpPr>
            <a:spLocks noGrp="1" noRot="1" noChangeAspect="1" noChangeArrowheads="1" noTextEdit="1"/>
          </p:cNvSpPr>
          <p:nvPr>
            <p:ph type="sldImg"/>
          </p:nvPr>
        </p:nvSpPr>
        <p:spPr>
          <a:xfrm>
            <a:off x="1150938" y="692150"/>
            <a:ext cx="4556125" cy="3416300"/>
          </a:xfrm>
          <a:ln/>
        </p:spPr>
      </p:sp>
      <p:sp>
        <p:nvSpPr>
          <p:cNvPr id="2700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7890" name="Rectangle 2"/>
          <p:cNvSpPr>
            <a:spLocks noGrp="1" noRot="1" noChangeAspect="1" noChangeArrowheads="1" noTextEdit="1"/>
          </p:cNvSpPr>
          <p:nvPr>
            <p:ph type="sldImg"/>
          </p:nvPr>
        </p:nvSpPr>
        <p:spPr>
          <a:xfrm>
            <a:off x="1150938" y="692150"/>
            <a:ext cx="4556125" cy="3416300"/>
          </a:xfrm>
          <a:ln/>
        </p:spPr>
      </p:sp>
      <p:sp>
        <p:nvSpPr>
          <p:cNvPr id="32378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8914" name="Rectangle 2"/>
          <p:cNvSpPr>
            <a:spLocks noGrp="1" noRot="1" noChangeAspect="1" noChangeArrowheads="1" noTextEdit="1"/>
          </p:cNvSpPr>
          <p:nvPr>
            <p:ph type="sldImg"/>
          </p:nvPr>
        </p:nvSpPr>
        <p:spPr>
          <a:xfrm>
            <a:off x="1150938" y="692150"/>
            <a:ext cx="4556125" cy="3416300"/>
          </a:xfrm>
          <a:ln/>
        </p:spPr>
      </p:sp>
      <p:sp>
        <p:nvSpPr>
          <p:cNvPr id="3238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9938" name="Rectangle 2"/>
          <p:cNvSpPr>
            <a:spLocks noGrp="1" noRot="1" noChangeAspect="1" noChangeArrowheads="1" noTextEdit="1"/>
          </p:cNvSpPr>
          <p:nvPr>
            <p:ph type="sldImg"/>
          </p:nvPr>
        </p:nvSpPr>
        <p:spPr>
          <a:xfrm>
            <a:off x="1150938" y="692150"/>
            <a:ext cx="4556125" cy="3416300"/>
          </a:xfrm>
          <a:ln/>
        </p:spPr>
      </p:sp>
      <p:sp>
        <p:nvSpPr>
          <p:cNvPr id="32399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5058" name="Rectangle 2"/>
          <p:cNvSpPr>
            <a:spLocks noGrp="1" noRot="1" noChangeAspect="1" noChangeArrowheads="1" noTextEdit="1"/>
          </p:cNvSpPr>
          <p:nvPr>
            <p:ph type="sldImg"/>
          </p:nvPr>
        </p:nvSpPr>
        <p:spPr>
          <a:xfrm>
            <a:off x="1150938" y="692150"/>
            <a:ext cx="4556125" cy="3416300"/>
          </a:xfrm>
          <a:ln/>
        </p:spPr>
      </p:sp>
      <p:sp>
        <p:nvSpPr>
          <p:cNvPr id="3245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82" name="Rectangle 2"/>
          <p:cNvSpPr>
            <a:spLocks noGrp="1" noRot="1" noChangeAspect="1" noChangeArrowheads="1" noTextEdit="1"/>
          </p:cNvSpPr>
          <p:nvPr>
            <p:ph type="sldImg"/>
          </p:nvPr>
        </p:nvSpPr>
        <p:spPr>
          <a:xfrm>
            <a:off x="1150938" y="692150"/>
            <a:ext cx="4556125" cy="3416300"/>
          </a:xfrm>
          <a:ln/>
        </p:spPr>
      </p:sp>
      <p:sp>
        <p:nvSpPr>
          <p:cNvPr id="3246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7106" name="Rectangle 2"/>
          <p:cNvSpPr>
            <a:spLocks noGrp="1" noRot="1" noChangeAspect="1" noChangeArrowheads="1" noTextEdit="1"/>
          </p:cNvSpPr>
          <p:nvPr>
            <p:ph type="sldImg"/>
          </p:nvPr>
        </p:nvSpPr>
        <p:spPr>
          <a:xfrm>
            <a:off x="1150938" y="692150"/>
            <a:ext cx="4556125" cy="3416300"/>
          </a:xfrm>
          <a:ln/>
        </p:spPr>
      </p:sp>
      <p:sp>
        <p:nvSpPr>
          <p:cNvPr id="3247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8130" name="Rectangle 2"/>
          <p:cNvSpPr>
            <a:spLocks noGrp="1" noRot="1" noChangeAspect="1" noChangeArrowheads="1" noTextEdit="1"/>
          </p:cNvSpPr>
          <p:nvPr>
            <p:ph type="sldImg"/>
          </p:nvPr>
        </p:nvSpPr>
        <p:spPr>
          <a:xfrm>
            <a:off x="1150938" y="692150"/>
            <a:ext cx="4556125" cy="3416300"/>
          </a:xfrm>
          <a:ln/>
        </p:spPr>
      </p:sp>
      <p:sp>
        <p:nvSpPr>
          <p:cNvPr id="3248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2178" name="Rectangle 2"/>
          <p:cNvSpPr>
            <a:spLocks noGrp="1" noRot="1" noChangeAspect="1" noChangeArrowheads="1" noTextEdit="1"/>
          </p:cNvSpPr>
          <p:nvPr>
            <p:ph type="sldImg"/>
          </p:nvPr>
        </p:nvSpPr>
        <p:spPr>
          <a:xfrm>
            <a:off x="1150938" y="692150"/>
            <a:ext cx="4556125" cy="3416300"/>
          </a:xfrm>
          <a:ln/>
        </p:spPr>
      </p:sp>
      <p:sp>
        <p:nvSpPr>
          <p:cNvPr id="3122179" name="Rectangle 3"/>
          <p:cNvSpPr>
            <a:spLocks noGrp="1" noChangeArrowheads="1"/>
          </p:cNvSpPr>
          <p:nvPr>
            <p:ph type="body" idx="1"/>
          </p:nvPr>
        </p:nvSpPr>
        <p:spPr/>
        <p:txBody>
          <a:bodyPr/>
          <a:lstStyle/>
          <a:p>
            <a:endParaRPr lang="en-US" altLang="en-US">
              <a:solidFill>
                <a:schemeClr val="tx2"/>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6258" name="Rectangle 2"/>
          <p:cNvSpPr>
            <a:spLocks noGrp="1" noRot="1" noChangeAspect="1" noChangeArrowheads="1" noTextEdit="1"/>
          </p:cNvSpPr>
          <p:nvPr>
            <p:ph type="sldImg"/>
          </p:nvPr>
        </p:nvSpPr>
        <p:spPr>
          <a:xfrm>
            <a:off x="1150938" y="692150"/>
            <a:ext cx="4556125" cy="3416300"/>
          </a:xfrm>
          <a:ln/>
        </p:spPr>
      </p:sp>
      <p:sp>
        <p:nvSpPr>
          <p:cNvPr id="3296259" name="Rectangle 3"/>
          <p:cNvSpPr>
            <a:spLocks noGrp="1" noChangeArrowheads="1"/>
          </p:cNvSpPr>
          <p:nvPr>
            <p:ph type="body" idx="1"/>
          </p:nvPr>
        </p:nvSpPr>
        <p:spPr/>
        <p:txBody>
          <a:bodyPr/>
          <a:lstStyle/>
          <a:p>
            <a:endParaRPr lang="en-US" altLang="en-US">
              <a:solidFill>
                <a:schemeClr val="tx2"/>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6258" name="Rectangle 2"/>
          <p:cNvSpPr>
            <a:spLocks noGrp="1" noRot="1" noChangeAspect="1" noChangeArrowheads="1" noTextEdit="1"/>
          </p:cNvSpPr>
          <p:nvPr>
            <p:ph type="sldImg"/>
          </p:nvPr>
        </p:nvSpPr>
        <p:spPr>
          <a:xfrm>
            <a:off x="1150938" y="692150"/>
            <a:ext cx="4556125" cy="3416300"/>
          </a:xfrm>
          <a:ln/>
        </p:spPr>
      </p:sp>
      <p:sp>
        <p:nvSpPr>
          <p:cNvPr id="3296259" name="Rectangle 3"/>
          <p:cNvSpPr>
            <a:spLocks noGrp="1" noChangeArrowheads="1"/>
          </p:cNvSpPr>
          <p:nvPr>
            <p:ph type="body" idx="1"/>
          </p:nvPr>
        </p:nvSpPr>
        <p:spPr/>
        <p:txBody>
          <a:bodyPr/>
          <a:lstStyle/>
          <a:p>
            <a:endParaRPr lang="en-US" altLang="en-US">
              <a:solidFill>
                <a:schemeClr val="tx2"/>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9218" name="Rectangle 2"/>
          <p:cNvSpPr>
            <a:spLocks noGrp="1" noRot="1" noChangeAspect="1" noChangeArrowheads="1" noTextEdit="1"/>
          </p:cNvSpPr>
          <p:nvPr>
            <p:ph type="sldImg"/>
          </p:nvPr>
        </p:nvSpPr>
        <p:spPr>
          <a:xfrm>
            <a:off x="1150938" y="692150"/>
            <a:ext cx="4556125" cy="3416300"/>
          </a:xfrm>
          <a:ln/>
        </p:spPr>
      </p:sp>
      <p:sp>
        <p:nvSpPr>
          <p:cNvPr id="3209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6258" name="Rectangle 2"/>
          <p:cNvSpPr>
            <a:spLocks noGrp="1" noRot="1" noChangeAspect="1" noChangeArrowheads="1" noTextEdit="1"/>
          </p:cNvSpPr>
          <p:nvPr>
            <p:ph type="sldImg"/>
          </p:nvPr>
        </p:nvSpPr>
        <p:spPr>
          <a:xfrm>
            <a:off x="1150938" y="692150"/>
            <a:ext cx="4556125" cy="3416300"/>
          </a:xfrm>
          <a:ln/>
        </p:spPr>
      </p:sp>
      <p:sp>
        <p:nvSpPr>
          <p:cNvPr id="3296259" name="Rectangle 3"/>
          <p:cNvSpPr>
            <a:spLocks noGrp="1" noChangeArrowheads="1"/>
          </p:cNvSpPr>
          <p:nvPr>
            <p:ph type="body" idx="1"/>
          </p:nvPr>
        </p:nvSpPr>
        <p:spPr/>
        <p:txBody>
          <a:bodyPr/>
          <a:lstStyle/>
          <a:p>
            <a:endParaRPr lang="en-US" altLang="en-US">
              <a:solidFill>
                <a:schemeClr val="tx2"/>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4" name="Rectangle 2"/>
          <p:cNvSpPr>
            <a:spLocks noGrp="1" noRot="1" noChangeAspect="1" noChangeArrowheads="1" noTextEdit="1"/>
          </p:cNvSpPr>
          <p:nvPr>
            <p:ph type="sldImg"/>
          </p:nvPr>
        </p:nvSpPr>
        <p:spPr>
          <a:xfrm>
            <a:off x="1150938" y="692150"/>
            <a:ext cx="4556125" cy="3416300"/>
          </a:xfrm>
          <a:ln/>
        </p:spPr>
      </p:sp>
      <p:sp>
        <p:nvSpPr>
          <p:cNvPr id="2711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0242" name="Rectangle 2"/>
          <p:cNvSpPr>
            <a:spLocks noGrp="1" noRot="1" noChangeAspect="1" noChangeArrowheads="1" noTextEdit="1"/>
          </p:cNvSpPr>
          <p:nvPr>
            <p:ph type="sldImg"/>
          </p:nvPr>
        </p:nvSpPr>
        <p:spPr>
          <a:xfrm>
            <a:off x="1150938" y="692150"/>
            <a:ext cx="4556125" cy="3416300"/>
          </a:xfrm>
          <a:ln/>
        </p:spPr>
      </p:sp>
      <p:sp>
        <p:nvSpPr>
          <p:cNvPr id="32102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0162" name="Rectangle 2"/>
          <p:cNvSpPr>
            <a:spLocks noGrp="1" noRot="1" noChangeAspect="1" noChangeArrowheads="1" noTextEdit="1"/>
          </p:cNvSpPr>
          <p:nvPr>
            <p:ph type="sldImg"/>
          </p:nvPr>
        </p:nvSpPr>
        <p:spPr>
          <a:xfrm>
            <a:off x="1150938" y="692150"/>
            <a:ext cx="4556125" cy="3416300"/>
          </a:xfrm>
          <a:ln/>
        </p:spPr>
      </p:sp>
      <p:sp>
        <p:nvSpPr>
          <p:cNvPr id="2780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9378" name="Rectangle 2"/>
          <p:cNvSpPr>
            <a:spLocks noGrp="1" noRot="1" noChangeAspect="1" noChangeArrowheads="1" noTextEdit="1"/>
          </p:cNvSpPr>
          <p:nvPr>
            <p:ph type="sldImg"/>
          </p:nvPr>
        </p:nvSpPr>
        <p:spPr>
          <a:xfrm>
            <a:off x="1150938" y="692150"/>
            <a:ext cx="4556125" cy="3416300"/>
          </a:xfrm>
          <a:ln/>
        </p:spPr>
      </p:sp>
      <p:sp>
        <p:nvSpPr>
          <p:cNvPr id="27893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1266" name="Rectangle 2"/>
          <p:cNvSpPr>
            <a:spLocks noGrp="1" noRot="1" noChangeAspect="1" noChangeArrowheads="1" noTextEdit="1"/>
          </p:cNvSpPr>
          <p:nvPr>
            <p:ph type="sldImg"/>
          </p:nvPr>
        </p:nvSpPr>
        <p:spPr>
          <a:xfrm>
            <a:off x="1150938" y="692150"/>
            <a:ext cx="4556125" cy="3416300"/>
          </a:xfrm>
          <a:ln/>
        </p:spPr>
      </p:sp>
      <p:sp>
        <p:nvSpPr>
          <p:cNvPr id="32112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2290" name="Rectangle 2"/>
          <p:cNvSpPr>
            <a:spLocks noGrp="1" noRot="1" noChangeAspect="1" noChangeArrowheads="1" noTextEdit="1"/>
          </p:cNvSpPr>
          <p:nvPr>
            <p:ph type="sldImg"/>
          </p:nvPr>
        </p:nvSpPr>
        <p:spPr>
          <a:xfrm>
            <a:off x="1150938" y="692150"/>
            <a:ext cx="4556125" cy="3416300"/>
          </a:xfrm>
          <a:ln/>
        </p:spPr>
      </p:sp>
      <p:sp>
        <p:nvSpPr>
          <p:cNvPr id="321229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eaLnBrk="1" latinLnBrk="0" hangingPunct="1"/>
            <a:fld id="{C3F416CD-67A3-4CF0-A210-F6AF31AC147F}" type="datetimeFigureOut">
              <a:rPr lang="en-US" smtClean="0"/>
              <a:pPr eaLnBrk="1" latinLnBrk="0" hangingPunct="1"/>
              <a:t>1/3/2018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06510" name="Rectangle 14">
            <a:hlinkClick r:id="rId2" action="ppaction://hlinksldjump"/>
          </p:cNvPr>
          <p:cNvSpPr>
            <a:spLocks noChangeArrowheads="1"/>
          </p:cNvSpPr>
          <p:nvPr userDrawn="1"/>
        </p:nvSpPr>
        <p:spPr bwMode="auto">
          <a:xfrm>
            <a:off x="6361113" y="6235700"/>
            <a:ext cx="1792287" cy="3937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1/3/2018</a:t>
            </a:fld>
            <a:endParaRPr lang="en-US"/>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eaLnBrk="1" latinLnBrk="0" hangingPunct="1"/>
            <a:fld id="{C3F416CD-67A3-4CF0-A210-F6AF31AC147F}" type="datetimeFigureOut">
              <a:rPr lang="en-US" smtClean="0"/>
              <a:pPr eaLnBrk="1" latinLnBrk="0" hangingPunct="1"/>
              <a:t>1/3/2018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1/3/2018</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jpeg"/><Relationship Id="rId5" Type="http://schemas.openxmlformats.org/officeDocument/2006/relationships/image" Target="../media/image13.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1.png"/><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4.png"/><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E"/><Relationship Id="rId1" Type="http://schemas.microsoft.com/office/2007/relationships/media" Target="../media/media1.WAVE"/><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8306" name="Rectangle 2"/>
          <p:cNvSpPr>
            <a:spLocks noGrp="1" noChangeArrowheads="1"/>
          </p:cNvSpPr>
          <p:nvPr>
            <p:ph type="ctrTitle" idx="4294967295"/>
          </p:nvPr>
        </p:nvSpPr>
        <p:spPr bwMode="auto">
          <a:xfrm>
            <a:off x="609600" y="769257"/>
            <a:ext cx="7772400" cy="283845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algn="ctr"/>
            <a:r>
              <a:rPr lang="en-US" altLang="en-US" sz="3600" dirty="0"/>
              <a:t>Honors Chemistry</a:t>
            </a:r>
            <a:br>
              <a:rPr lang="en-US" altLang="en-US" sz="3600" dirty="0"/>
            </a:br>
            <a:r>
              <a:rPr lang="en-US" altLang="en-US" sz="3600" dirty="0"/>
              <a:t/>
            </a:r>
            <a:br>
              <a:rPr lang="en-US" altLang="en-US" sz="3600" dirty="0"/>
            </a:br>
            <a:r>
              <a:rPr lang="en-US" altLang="en-US" sz="3600" dirty="0"/>
              <a:t>Chapter 6 </a:t>
            </a:r>
            <a:br>
              <a:rPr lang="en-US" altLang="en-US" sz="3600" dirty="0"/>
            </a:br>
            <a:r>
              <a:rPr lang="en-US" altLang="en-US" sz="3600" dirty="0"/>
              <a:t>Covalent Bonding and Lewis Structures</a:t>
            </a:r>
            <a:br>
              <a:rPr lang="en-US" altLang="en-US" sz="3600" dirty="0"/>
            </a:br>
            <a:endParaRPr lang="en-US" altLang="en-US" sz="3600" dirty="0"/>
          </a:p>
        </p:txBody>
      </p:sp>
      <p:sp>
        <p:nvSpPr>
          <p:cNvPr id="3298307" name="Rectangle 3"/>
          <p:cNvSpPr>
            <a:spLocks noGrp="1" noChangeArrowheads="1"/>
          </p:cNvSpPr>
          <p:nvPr>
            <p:ph type="subTitle" idx="4294967295"/>
          </p:nvPr>
        </p:nvSpPr>
        <p:spPr bwMode="auto">
          <a:xfrm>
            <a:off x="1676400" y="4495800"/>
            <a:ext cx="6400800" cy="8001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buNone/>
            </a:pPr>
            <a:r>
              <a:rPr lang="en-US" altLang="en-US" dirty="0"/>
              <a:t>Last Updated </a:t>
            </a:r>
            <a:fld id="{FB9F78F0-B9CD-4BE1-ABFF-40CE9CAEAF97}" type="datetime4">
              <a:rPr lang="en-US" altLang="en-US"/>
              <a:pPr marL="0" indent="0" algn="ctr">
                <a:buNone/>
              </a:pPr>
              <a:t>January 3, 2018</a:t>
            </a:fld>
            <a:endParaRPr lang="en-US" altLang="en-US"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9138" name="Rectangle 2"/>
          <p:cNvSpPr>
            <a:spLocks noGrp="1" noChangeArrowheads="1"/>
          </p:cNvSpPr>
          <p:nvPr>
            <p:ph type="title" idx="4294967295"/>
          </p:nvPr>
        </p:nvSpPr>
        <p:spPr>
          <a:xfrm>
            <a:off x="1219200" y="1143000"/>
            <a:ext cx="7924800" cy="609600"/>
          </a:xfrm>
          <a:noFill/>
          <a:ln/>
        </p:spPr>
        <p:txBody>
          <a:bodyPr>
            <a:normAutofit fontScale="90000"/>
          </a:bodyPr>
          <a:lstStyle/>
          <a:p>
            <a:r>
              <a:rPr lang="en-US" altLang="en-US"/>
              <a:t>Bond Energies and Bond Lengths for Single Bonds</a:t>
            </a:r>
          </a:p>
        </p:txBody>
      </p:sp>
      <p:graphicFrame>
        <p:nvGraphicFramePr>
          <p:cNvPr id="2779141" name="Object 5"/>
          <p:cNvGraphicFramePr>
            <a:graphicFrameLocks noChangeAspect="1"/>
          </p:cNvGraphicFramePr>
          <p:nvPr/>
        </p:nvGraphicFramePr>
        <p:xfrm>
          <a:off x="685800" y="2124075"/>
          <a:ext cx="7924800" cy="3119438"/>
        </p:xfrm>
        <a:graphic>
          <a:graphicData uri="http://schemas.openxmlformats.org/presentationml/2006/ole">
            <mc:AlternateContent xmlns:mc="http://schemas.openxmlformats.org/markup-compatibility/2006">
              <mc:Choice xmlns:v="urn:schemas-microsoft-com:vml" Requires="v">
                <p:oleObj spid="_x0000_s2779158" name="Image" r:id="rId4" imgW="7050038" imgH="2774857" progId="Photoshop.Image.7">
                  <p:embed/>
                </p:oleObj>
              </mc:Choice>
              <mc:Fallback>
                <p:oleObj name="Image" r:id="rId4" imgW="7050038" imgH="2774857" progId="Photoshop.Image.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124075"/>
                        <a:ext cx="7924800" cy="31194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8355" name="Rectangle 3"/>
          <p:cNvSpPr>
            <a:spLocks noChangeArrowheads="1"/>
          </p:cNvSpPr>
          <p:nvPr/>
        </p:nvSpPr>
        <p:spPr bwMode="auto">
          <a:xfrm>
            <a:off x="838200" y="1160463"/>
            <a:ext cx="77057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a:solidFill>
                  <a:schemeClr val="tx1"/>
                </a:solidFill>
              </a:rPr>
              <a:t>Characteristics of the Covalent Bond </a:t>
            </a:r>
            <a:endParaRPr lang="en-US" altLang="en-US" sz="2800">
              <a:solidFill>
                <a:schemeClr val="tx1"/>
              </a:solidFill>
            </a:endParaRPr>
          </a:p>
        </p:txBody>
      </p:sp>
      <p:sp>
        <p:nvSpPr>
          <p:cNvPr id="2788356" name="Rectangle 4"/>
          <p:cNvSpPr>
            <a:spLocks noChangeArrowheads="1"/>
          </p:cNvSpPr>
          <p:nvPr/>
        </p:nvSpPr>
        <p:spPr bwMode="auto">
          <a:xfrm>
            <a:off x="914400" y="1841500"/>
            <a:ext cx="3505200" cy="422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lnSpc>
                <a:spcPct val="80000"/>
              </a:lnSpc>
              <a:buClrTx/>
              <a:buSzTx/>
              <a:buFont typeface="Times" charset="0"/>
              <a:buChar char="•"/>
            </a:pPr>
            <a:r>
              <a:rPr lang="en-US" altLang="en-US" dirty="0">
                <a:latin typeface="Arial" charset="0"/>
              </a:rPr>
              <a:t>When two atoms form a covalent bond, their shared electrons form overlapping orbitals.</a:t>
            </a:r>
          </a:p>
          <a:p>
            <a:pPr>
              <a:lnSpc>
                <a:spcPct val="80000"/>
              </a:lnSpc>
              <a:buClrTx/>
              <a:buSzTx/>
              <a:buFont typeface="Times" charset="0"/>
              <a:buChar char="•"/>
            </a:pPr>
            <a:endParaRPr lang="en-US" altLang="en-US" dirty="0">
              <a:latin typeface="Arial" charset="0"/>
            </a:endParaRPr>
          </a:p>
          <a:p>
            <a:pPr>
              <a:lnSpc>
                <a:spcPct val="80000"/>
              </a:lnSpc>
              <a:buClrTx/>
              <a:buSzTx/>
              <a:buFont typeface="Times" charset="0"/>
              <a:buChar char="•"/>
            </a:pPr>
            <a:r>
              <a:rPr lang="en-US" altLang="en-US" dirty="0">
                <a:latin typeface="Arial" charset="0"/>
              </a:rPr>
              <a:t>This achieves a noble-gas configuration. </a:t>
            </a:r>
          </a:p>
          <a:p>
            <a:pPr>
              <a:lnSpc>
                <a:spcPct val="80000"/>
              </a:lnSpc>
              <a:buClrTx/>
              <a:buSzTx/>
              <a:buFont typeface="Times" charset="0"/>
              <a:buChar char="•"/>
            </a:pPr>
            <a:endParaRPr lang="en-US" altLang="en-US" dirty="0">
              <a:latin typeface="Arial" charset="0"/>
            </a:endParaRPr>
          </a:p>
          <a:p>
            <a:pPr>
              <a:lnSpc>
                <a:spcPct val="80000"/>
              </a:lnSpc>
              <a:buClrTx/>
              <a:buSzTx/>
              <a:buFont typeface="Times" charset="0"/>
              <a:buChar char="•"/>
            </a:pPr>
            <a:r>
              <a:rPr lang="en-US" altLang="en-US" dirty="0">
                <a:latin typeface="Arial" charset="0"/>
              </a:rPr>
              <a:t>The bonding of two hydrogen atoms allows each atom to have the stable electron configuration of helium, 1</a:t>
            </a:r>
            <a:r>
              <a:rPr lang="en-US" altLang="en-US" i="1" dirty="0">
                <a:latin typeface="Arial" charset="0"/>
              </a:rPr>
              <a:t>s</a:t>
            </a:r>
            <a:r>
              <a:rPr lang="en-US" altLang="en-US" baseline="30000" dirty="0">
                <a:latin typeface="Arial" charset="0"/>
              </a:rPr>
              <a:t>2</a:t>
            </a:r>
            <a:r>
              <a:rPr lang="en-US" altLang="en-US" dirty="0">
                <a:latin typeface="Arial" charset="0"/>
              </a:rPr>
              <a:t>.</a:t>
            </a:r>
          </a:p>
        </p:txBody>
      </p:sp>
      <p:graphicFrame>
        <p:nvGraphicFramePr>
          <p:cNvPr id="2788361" name="Object 9"/>
          <p:cNvGraphicFramePr>
            <a:graphicFrameLocks noChangeAspect="1"/>
          </p:cNvGraphicFramePr>
          <p:nvPr/>
        </p:nvGraphicFramePr>
        <p:xfrm>
          <a:off x="4419600" y="1841500"/>
          <a:ext cx="4267200" cy="3035300"/>
        </p:xfrm>
        <a:graphic>
          <a:graphicData uri="http://schemas.openxmlformats.org/presentationml/2006/ole">
            <mc:AlternateContent xmlns:mc="http://schemas.openxmlformats.org/markup-compatibility/2006">
              <mc:Choice xmlns:v="urn:schemas-microsoft-com:vml" Requires="v">
                <p:oleObj spid="_x0000_s2788378" name="Image" r:id="rId4" imgW="2564571" imgH="1824232" progId="Photoshop.Image.7">
                  <p:embed/>
                </p:oleObj>
              </mc:Choice>
              <mc:Fallback>
                <p:oleObj name="Image" r:id="rId4" imgW="2564571" imgH="1824232" progId="Photoshop.Image.7">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841500"/>
                        <a:ext cx="4267200" cy="30353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83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835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88356">
                                            <p:txEl>
                                              <p:pRg st="4" end="4"/>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2788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835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1588" name="Rectangle 4"/>
          <p:cNvSpPr>
            <a:spLocks noChangeArrowheads="1"/>
          </p:cNvSpPr>
          <p:nvPr/>
        </p:nvSpPr>
        <p:spPr bwMode="auto">
          <a:xfrm>
            <a:off x="685800" y="457200"/>
            <a:ext cx="7400925" cy="230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692150"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marL="0" indent="0">
              <a:lnSpc>
                <a:spcPct val="90000"/>
              </a:lnSpc>
              <a:buSzTx/>
              <a:buNone/>
            </a:pPr>
            <a:r>
              <a:rPr lang="en-US" altLang="en-US" sz="3200" i="1" dirty="0" smtClean="0">
                <a:latin typeface="Arial" charset="0"/>
              </a:rPr>
              <a:t>THE OCTET RULE:</a:t>
            </a:r>
            <a:r>
              <a:rPr lang="en-US" altLang="en-US" sz="3200" dirty="0" smtClean="0">
                <a:latin typeface="Arial" charset="0"/>
              </a:rPr>
              <a:t> </a:t>
            </a:r>
            <a:r>
              <a:rPr lang="en-US" altLang="en-US" sz="3200" dirty="0">
                <a:latin typeface="Arial" charset="0"/>
              </a:rPr>
              <a:t>Chemical compounds tend to form so that each atom, by gaining, losing, or sharing electrons, has an octet of electrons in its highest energy level.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15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1588"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7027" name="Rectangle 3"/>
          <p:cNvSpPr>
            <a:spLocks noChangeArrowheads="1"/>
          </p:cNvSpPr>
          <p:nvPr/>
        </p:nvSpPr>
        <p:spPr bwMode="auto">
          <a:xfrm>
            <a:off x="838200" y="1066800"/>
            <a:ext cx="7705725"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dirty="0">
                <a:solidFill>
                  <a:schemeClr val="tx1"/>
                </a:solidFill>
              </a:rPr>
              <a:t>The Octet Rule, </a:t>
            </a:r>
            <a:r>
              <a:rPr lang="en-US" altLang="en-US" sz="2800" i="1" dirty="0">
                <a:solidFill>
                  <a:schemeClr val="tx1"/>
                </a:solidFill>
              </a:rPr>
              <a:t>continued</a:t>
            </a:r>
            <a:r>
              <a:rPr lang="en-US" altLang="en-US" sz="2800" b="1" dirty="0">
                <a:solidFill>
                  <a:schemeClr val="tx1"/>
                </a:solidFill>
              </a:rPr>
              <a:t> </a:t>
            </a:r>
          </a:p>
          <a:p>
            <a:pPr algn="l" eaLnBrk="0" hangingPunct="0">
              <a:spcBef>
                <a:spcPct val="0"/>
              </a:spcBef>
              <a:buClrTx/>
              <a:buSzTx/>
              <a:buFontTx/>
              <a:buNone/>
            </a:pPr>
            <a:r>
              <a:rPr lang="en-US" altLang="en-US" sz="2400" b="1" dirty="0">
                <a:solidFill>
                  <a:schemeClr val="tx1"/>
                </a:solidFill>
              </a:rPr>
              <a:t>Exceptions to the Octet Rule</a:t>
            </a:r>
            <a:endParaRPr lang="en-US" altLang="en-US" sz="2400" dirty="0">
              <a:solidFill>
                <a:schemeClr val="tx1"/>
              </a:solidFill>
            </a:endParaRPr>
          </a:p>
        </p:txBody>
      </p:sp>
      <p:sp>
        <p:nvSpPr>
          <p:cNvPr id="2177028" name="Rectangle 4"/>
          <p:cNvSpPr>
            <a:spLocks noChangeArrowheads="1"/>
          </p:cNvSpPr>
          <p:nvPr/>
        </p:nvSpPr>
        <p:spPr bwMode="auto">
          <a:xfrm>
            <a:off x="914400" y="1928813"/>
            <a:ext cx="7186613" cy="38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692150"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buClrTx/>
              <a:buSzTx/>
              <a:buFont typeface="Times" charset="0"/>
              <a:buChar char="•"/>
            </a:pPr>
            <a:r>
              <a:rPr lang="en-US" altLang="en-US" sz="2800" dirty="0">
                <a:latin typeface="Arial" charset="0"/>
              </a:rPr>
              <a:t>Exceptions to the octet rule include those for atoms that cannot fit eight electrons, and for those that can fit more than eight electrons, into their outermost orbital.</a:t>
            </a:r>
          </a:p>
          <a:p>
            <a:pPr>
              <a:buClrTx/>
              <a:buSzTx/>
              <a:buFont typeface="Times" charset="0"/>
              <a:buChar char="•"/>
            </a:pPr>
            <a:endParaRPr lang="en-US" altLang="en-US" sz="1400" dirty="0">
              <a:latin typeface="Arial" charset="0"/>
            </a:endParaRPr>
          </a:p>
          <a:p>
            <a:pPr lvl="1">
              <a:buClrTx/>
              <a:buSzTx/>
              <a:buFont typeface="Times" charset="0"/>
              <a:buChar char="•"/>
            </a:pPr>
            <a:r>
              <a:rPr lang="en-US" altLang="en-US" dirty="0">
                <a:latin typeface="Arial" charset="0"/>
              </a:rPr>
              <a:t>Hydrogen</a:t>
            </a:r>
          </a:p>
          <a:p>
            <a:pPr lvl="1">
              <a:lnSpc>
                <a:spcPct val="50000"/>
              </a:lnSpc>
              <a:buClrTx/>
              <a:buSzTx/>
              <a:buFont typeface="Times" charset="0"/>
              <a:buChar char="•"/>
            </a:pPr>
            <a:endParaRPr lang="en-US" altLang="en-US" dirty="0">
              <a:latin typeface="Arial" charset="0"/>
            </a:endParaRPr>
          </a:p>
          <a:p>
            <a:pPr lvl="1">
              <a:buClrTx/>
              <a:buSzTx/>
              <a:buFont typeface="Times" charset="0"/>
              <a:buChar char="•"/>
            </a:pPr>
            <a:r>
              <a:rPr lang="en-US" altLang="en-US" dirty="0">
                <a:latin typeface="Arial" charset="0"/>
              </a:rPr>
              <a:t>Boron</a:t>
            </a:r>
          </a:p>
          <a:p>
            <a:pPr lvl="1">
              <a:lnSpc>
                <a:spcPct val="50000"/>
              </a:lnSpc>
              <a:buClrTx/>
              <a:buSzTx/>
              <a:buFont typeface="Times" charset="0"/>
              <a:buChar char="•"/>
            </a:pPr>
            <a:endParaRPr lang="en-US" altLang="en-US" dirty="0">
              <a:latin typeface="Arial" charset="0"/>
            </a:endParaRPr>
          </a:p>
          <a:p>
            <a:pPr lvl="1">
              <a:buClrTx/>
              <a:buSzTx/>
              <a:buFont typeface="Times" charset="0"/>
              <a:buChar char="•"/>
            </a:pPr>
            <a:r>
              <a:rPr lang="en-US" altLang="en-US" dirty="0">
                <a:latin typeface="Arial" charset="0"/>
              </a:rPr>
              <a:t>Main-group elements in Periods 3 can form bonds with </a:t>
            </a:r>
            <a:r>
              <a:rPr lang="en-US" altLang="en-US" i="1" dirty="0">
                <a:latin typeface="Arial" charset="0"/>
              </a:rPr>
              <a:t>expanded valence</a:t>
            </a:r>
            <a:endParaRPr lang="en-US" altLang="en-US" sz="2800"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70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702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702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770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7028"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3475" name="Rectangle 3"/>
          <p:cNvSpPr>
            <a:spLocks noChangeArrowheads="1"/>
          </p:cNvSpPr>
          <p:nvPr/>
        </p:nvSpPr>
        <p:spPr bwMode="auto">
          <a:xfrm>
            <a:off x="762000" y="10668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dirty="0">
                <a:solidFill>
                  <a:schemeClr val="tx1"/>
                </a:solidFill>
              </a:rPr>
              <a:t>Electron-Dot Notation </a:t>
            </a:r>
            <a:endParaRPr lang="en-US" altLang="en-US" sz="2800" dirty="0">
              <a:solidFill>
                <a:schemeClr val="tx1"/>
              </a:solidFill>
            </a:endParaRPr>
          </a:p>
        </p:txBody>
      </p:sp>
      <p:sp>
        <p:nvSpPr>
          <p:cNvPr id="2793476" name="Rectangle 4"/>
          <p:cNvSpPr>
            <a:spLocks noChangeArrowheads="1"/>
          </p:cNvSpPr>
          <p:nvPr/>
        </p:nvSpPr>
        <p:spPr bwMode="auto">
          <a:xfrm>
            <a:off x="685800" y="1676400"/>
            <a:ext cx="45720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lnSpc>
                <a:spcPct val="90000"/>
              </a:lnSpc>
              <a:buSzTx/>
              <a:buFont typeface="Times" charset="0"/>
              <a:buNone/>
            </a:pPr>
            <a:r>
              <a:rPr lang="en-US" altLang="en-US" b="1" dirty="0">
                <a:latin typeface="Arial" charset="0"/>
              </a:rPr>
              <a:t>Electron-dot notation</a:t>
            </a:r>
            <a:r>
              <a:rPr lang="en-US" altLang="en-US" dirty="0">
                <a:latin typeface="Arial" charset="0"/>
              </a:rPr>
              <a:t> is an electron-configuration notation in which only the valence electrons of an atom of a particular element are shown, indicated by dots placed around the element’s symbol. The inner-shell electrons are not shown. </a:t>
            </a:r>
          </a:p>
        </p:txBody>
      </p:sp>
      <p:graphicFrame>
        <p:nvGraphicFramePr>
          <p:cNvPr id="2793480" name="Object 8"/>
          <p:cNvGraphicFramePr>
            <a:graphicFrameLocks noChangeAspect="1"/>
          </p:cNvGraphicFramePr>
          <p:nvPr/>
        </p:nvGraphicFramePr>
        <p:xfrm>
          <a:off x="5029200" y="1725613"/>
          <a:ext cx="3594100" cy="3303587"/>
        </p:xfrm>
        <a:graphic>
          <a:graphicData uri="http://schemas.openxmlformats.org/presentationml/2006/ole">
            <mc:AlternateContent xmlns:mc="http://schemas.openxmlformats.org/markup-compatibility/2006">
              <mc:Choice xmlns:v="urn:schemas-microsoft-com:vml" Requires="v">
                <p:oleObj spid="_x0000_s2793496" name="Image" r:id="rId4" imgW="2898286" imgH="2665481" progId="Photoshop.Image.7">
                  <p:embed/>
                </p:oleObj>
              </mc:Choice>
              <mc:Fallback>
                <p:oleObj name="Image" r:id="rId4" imgW="2898286" imgH="2665481" progId="Photoshop.Image.7">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725613"/>
                        <a:ext cx="3594100" cy="330358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3476">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793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347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2931" name="Rectangle 3"/>
          <p:cNvSpPr>
            <a:spLocks noChangeArrowheads="1"/>
          </p:cNvSpPr>
          <p:nvPr/>
        </p:nvSpPr>
        <p:spPr bwMode="auto">
          <a:xfrm>
            <a:off x="838200"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dirty="0">
                <a:solidFill>
                  <a:schemeClr val="tx1"/>
                </a:solidFill>
              </a:rPr>
              <a:t>Lewis Structures</a:t>
            </a:r>
            <a:r>
              <a:rPr lang="en-US" altLang="en-US" sz="2800" b="1" dirty="0">
                <a:solidFill>
                  <a:srgbClr val="FFCC00"/>
                </a:solidFill>
              </a:rPr>
              <a:t> </a:t>
            </a:r>
            <a:endParaRPr lang="en-US" altLang="en-US" sz="2800" dirty="0">
              <a:solidFill>
                <a:srgbClr val="FFCC00"/>
              </a:solidFill>
            </a:endParaRPr>
          </a:p>
        </p:txBody>
      </p:sp>
      <p:sp>
        <p:nvSpPr>
          <p:cNvPr id="2812932" name="Rectangle 4"/>
          <p:cNvSpPr>
            <a:spLocks noChangeArrowheads="1"/>
          </p:cNvSpPr>
          <p:nvPr/>
        </p:nvSpPr>
        <p:spPr bwMode="auto">
          <a:xfrm>
            <a:off x="904875" y="1905000"/>
            <a:ext cx="7705725" cy="108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marL="0" indent="0">
              <a:lnSpc>
                <a:spcPct val="90000"/>
              </a:lnSpc>
              <a:buSzTx/>
              <a:buNone/>
            </a:pPr>
            <a:r>
              <a:rPr lang="en-US" altLang="en-US" dirty="0">
                <a:latin typeface="Arial" charset="0"/>
              </a:rPr>
              <a:t>Electron-dot notation can also be used to represent molecules. </a:t>
            </a:r>
          </a:p>
          <a:p>
            <a:pPr>
              <a:lnSpc>
                <a:spcPct val="90000"/>
              </a:lnSpc>
              <a:buClrTx/>
              <a:buSzTx/>
            </a:pPr>
            <a:endParaRPr lang="en-US" altLang="en-US" dirty="0">
              <a:latin typeface="Arial" charset="0"/>
            </a:endParaRPr>
          </a:p>
        </p:txBody>
      </p:sp>
      <p:sp>
        <p:nvSpPr>
          <p:cNvPr id="2812938" name="Rectangle 10"/>
          <p:cNvSpPr>
            <a:spLocks noChangeArrowheads="1"/>
          </p:cNvSpPr>
          <p:nvPr/>
        </p:nvSpPr>
        <p:spPr bwMode="auto">
          <a:xfrm>
            <a:off x="981075" y="3241675"/>
            <a:ext cx="7705725" cy="208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692150"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lnSpc>
                <a:spcPct val="90000"/>
              </a:lnSpc>
              <a:buClrTx/>
              <a:buSzTx/>
              <a:buFont typeface="Times" charset="0"/>
              <a:buChar char="•"/>
            </a:pPr>
            <a:r>
              <a:rPr lang="en-US" altLang="en-US" dirty="0">
                <a:latin typeface="Arial" charset="0"/>
              </a:rPr>
              <a:t>The pair of dots between the two symbols represents the shared electron pair of the hydrogen-hydrogen covalent bond. </a:t>
            </a:r>
          </a:p>
          <a:p>
            <a:pPr>
              <a:lnSpc>
                <a:spcPct val="90000"/>
              </a:lnSpc>
              <a:buClrTx/>
              <a:buSzTx/>
              <a:buFont typeface="Times" charset="0"/>
              <a:buChar char="•"/>
            </a:pPr>
            <a:endParaRPr lang="en-US" altLang="en-US" dirty="0">
              <a:latin typeface="Arial" charset="0"/>
            </a:endParaRPr>
          </a:p>
          <a:p>
            <a:pPr lvl="1">
              <a:lnSpc>
                <a:spcPct val="90000"/>
              </a:lnSpc>
              <a:buClrTx/>
              <a:buSzTx/>
              <a:buFont typeface="Times" charset="0"/>
              <a:buChar char="•"/>
            </a:pPr>
            <a:r>
              <a:rPr lang="en-US" altLang="en-US" dirty="0">
                <a:latin typeface="Arial" charset="0"/>
              </a:rPr>
              <a:t>For a molecule of fluorine, F</a:t>
            </a:r>
            <a:r>
              <a:rPr lang="en-US" altLang="en-US" baseline="-25000" dirty="0">
                <a:latin typeface="Arial" charset="0"/>
              </a:rPr>
              <a:t>2</a:t>
            </a:r>
            <a:r>
              <a:rPr lang="en-US" altLang="en-US" dirty="0">
                <a:latin typeface="Arial" charset="0"/>
              </a:rPr>
              <a:t>, the electron-dot notations of two fluorine atoms are combined.</a:t>
            </a:r>
          </a:p>
        </p:txBody>
      </p:sp>
      <p:pic>
        <p:nvPicPr>
          <p:cNvPr id="2812941" name="Picture 13" descr="slide_3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63" y="2667000"/>
            <a:ext cx="985837" cy="430213"/>
          </a:xfrm>
          <a:prstGeom prst="rect">
            <a:avLst/>
          </a:prstGeom>
          <a:noFill/>
          <a:extLst>
            <a:ext uri="{909E8E84-426E-40DD-AFC4-6F175D3DCCD1}">
              <a14:hiddenFill xmlns:a14="http://schemas.microsoft.com/office/drawing/2010/main">
                <a:solidFill>
                  <a:srgbClr val="FFFFFF"/>
                </a:solidFill>
              </a14:hiddenFill>
            </a:ext>
          </a:extLst>
        </p:spPr>
      </p:pic>
      <p:pic>
        <p:nvPicPr>
          <p:cNvPr id="2812942" name="Picture 14" descr="slide_37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392738"/>
            <a:ext cx="1066800" cy="627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29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29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12938">
                                            <p:txEl>
                                              <p:pRg st="0" end="0"/>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812938">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812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2932" grpId="0" uiExpand="1" build="p"/>
      <p:bldP spid="281293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3171" name="Rectangle 3"/>
          <p:cNvSpPr>
            <a:spLocks noChangeArrowheads="1"/>
          </p:cNvSpPr>
          <p:nvPr/>
        </p:nvSpPr>
        <p:spPr bwMode="auto">
          <a:xfrm>
            <a:off x="838200"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None/>
            </a:pPr>
            <a:r>
              <a:rPr lang="en-US" altLang="en-US" sz="2800" b="1">
                <a:solidFill>
                  <a:schemeClr val="tx1"/>
                </a:solidFill>
              </a:rPr>
              <a:t>Lewis Structures</a:t>
            </a:r>
            <a:r>
              <a:rPr lang="en-US" altLang="en-US" sz="2800" b="1">
                <a:solidFill>
                  <a:srgbClr val="FFCC00"/>
                </a:solidFill>
              </a:rPr>
              <a:t> </a:t>
            </a:r>
            <a:endParaRPr lang="en-US" altLang="en-US" sz="2800">
              <a:solidFill>
                <a:srgbClr val="FFCC00"/>
              </a:solidFill>
            </a:endParaRPr>
          </a:p>
        </p:txBody>
      </p:sp>
      <p:sp>
        <p:nvSpPr>
          <p:cNvPr id="2823172" name="Rectangle 4"/>
          <p:cNvSpPr>
            <a:spLocks noChangeArrowheads="1"/>
          </p:cNvSpPr>
          <p:nvPr/>
        </p:nvSpPr>
        <p:spPr bwMode="auto">
          <a:xfrm>
            <a:off x="904875" y="1905000"/>
            <a:ext cx="7705725"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marL="0" indent="0">
              <a:buSzTx/>
              <a:buNone/>
            </a:pPr>
            <a:r>
              <a:rPr lang="en-US" altLang="en-US" dirty="0">
                <a:latin typeface="Arial" charset="0"/>
              </a:rPr>
              <a:t>The pair of dots between the two symbols represents the shared pair of a covalent bond.</a:t>
            </a:r>
          </a:p>
        </p:txBody>
      </p:sp>
      <p:sp>
        <p:nvSpPr>
          <p:cNvPr id="2823179" name="Rectangle 11"/>
          <p:cNvSpPr>
            <a:spLocks noChangeArrowheads="1"/>
          </p:cNvSpPr>
          <p:nvPr/>
        </p:nvSpPr>
        <p:spPr bwMode="auto">
          <a:xfrm>
            <a:off x="904875" y="3295650"/>
            <a:ext cx="7705725"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marL="0" indent="0">
              <a:buSzTx/>
              <a:buNone/>
            </a:pPr>
            <a:r>
              <a:rPr lang="en-US" altLang="en-US" dirty="0">
                <a:latin typeface="Arial" charset="0"/>
              </a:rPr>
              <a:t>In addition, each fluorine atom is surrounded by three pairs of electrons that are not shared in bonds.</a:t>
            </a:r>
          </a:p>
        </p:txBody>
      </p:sp>
      <p:sp>
        <p:nvSpPr>
          <p:cNvPr id="2823180" name="Rectangle 12"/>
          <p:cNvSpPr>
            <a:spLocks noChangeArrowheads="1"/>
          </p:cNvSpPr>
          <p:nvPr/>
        </p:nvSpPr>
        <p:spPr bwMode="auto">
          <a:xfrm>
            <a:off x="914400" y="4648200"/>
            <a:ext cx="7705725"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marL="0" indent="0">
              <a:buSzTx/>
              <a:buNone/>
            </a:pPr>
            <a:r>
              <a:rPr lang="en-US" altLang="en-US" dirty="0">
                <a:latin typeface="Arial" charset="0"/>
              </a:rPr>
              <a:t>An </a:t>
            </a:r>
            <a:r>
              <a:rPr lang="en-US" altLang="en-US" i="1" dirty="0">
                <a:latin typeface="Arial" charset="0"/>
              </a:rPr>
              <a:t>unshared pair</a:t>
            </a:r>
            <a:r>
              <a:rPr lang="en-US" altLang="en-US" dirty="0">
                <a:latin typeface="Arial" charset="0"/>
              </a:rPr>
              <a:t>, also called a </a:t>
            </a:r>
            <a:r>
              <a:rPr lang="en-US" altLang="en-US" i="1" dirty="0">
                <a:latin typeface="Arial" charset="0"/>
              </a:rPr>
              <a:t>lone pair, </a:t>
            </a:r>
            <a:r>
              <a:rPr lang="en-US" altLang="en-US" dirty="0">
                <a:latin typeface="Arial" charset="0"/>
              </a:rPr>
              <a:t>is a pair of electrons that is not involved in bonding and that belongs exclusively to one atom</a:t>
            </a:r>
            <a:r>
              <a:rPr lang="en-US" altLang="en-US" i="1" dirty="0">
                <a:latin typeface="Arial" charset="0"/>
              </a:rPr>
              <a:t>.</a:t>
            </a:r>
            <a:endParaRPr lang="en-US" altLang="en-US" dirty="0">
              <a:latin typeface="Arial" charset="0"/>
            </a:endParaRPr>
          </a:p>
        </p:txBody>
      </p:sp>
      <p:pic>
        <p:nvPicPr>
          <p:cNvPr id="2823183" name="Picture 15" descr="slide_38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088" y="2667000"/>
            <a:ext cx="1357312" cy="677863"/>
          </a:xfrm>
          <a:prstGeom prst="rect">
            <a:avLst/>
          </a:prstGeom>
          <a:noFill/>
          <a:extLst>
            <a:ext uri="{909E8E84-426E-40DD-AFC4-6F175D3DCCD1}">
              <a14:hiddenFill xmlns:a14="http://schemas.microsoft.com/office/drawing/2010/main">
                <a:solidFill>
                  <a:srgbClr val="FFFFFF"/>
                </a:solidFill>
              </a14:hiddenFill>
            </a:ext>
          </a:extLst>
        </p:spPr>
      </p:pic>
      <p:pic>
        <p:nvPicPr>
          <p:cNvPr id="2823184" name="Picture 16" descr="slide_38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084638"/>
            <a:ext cx="1295400" cy="646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31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231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2317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231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231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3172" grpId="0" uiExpand="1" build="p"/>
      <p:bldP spid="2823179" grpId="0" build="p"/>
      <p:bldP spid="282318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43" name="Rectangle 3"/>
          <p:cNvSpPr>
            <a:spLocks noChangeArrowheads="1"/>
          </p:cNvSpPr>
          <p:nvPr/>
        </p:nvSpPr>
        <p:spPr bwMode="auto">
          <a:xfrm>
            <a:off x="828675"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a:solidFill>
                  <a:schemeClr val="tx1"/>
                </a:solidFill>
              </a:rPr>
              <a:t>Lewis Structures </a:t>
            </a:r>
            <a:endParaRPr lang="en-US" altLang="en-US" sz="2800">
              <a:solidFill>
                <a:schemeClr val="tx1"/>
              </a:solidFill>
            </a:endParaRPr>
          </a:p>
        </p:txBody>
      </p:sp>
      <p:sp>
        <p:nvSpPr>
          <p:cNvPr id="2826244" name="Rectangle 4"/>
          <p:cNvSpPr>
            <a:spLocks noChangeArrowheads="1"/>
          </p:cNvSpPr>
          <p:nvPr/>
        </p:nvSpPr>
        <p:spPr bwMode="auto">
          <a:xfrm>
            <a:off x="838200" y="1974850"/>
            <a:ext cx="7705725" cy="175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173038" algn="l" eaLnBrk="0" hangingPunct="0">
              <a:spcBef>
                <a:spcPct val="0"/>
              </a:spcBef>
              <a:defRPr sz="2400">
                <a:solidFill>
                  <a:schemeClr val="tx1"/>
                </a:solidFill>
                <a:latin typeface="Times" charset="0"/>
              </a:defRPr>
            </a:lvl1pPr>
            <a:lvl2pPr marL="692150"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buClrTx/>
              <a:buSzTx/>
              <a:buFont typeface="Times" charset="0"/>
              <a:buChar char="•"/>
            </a:pPr>
            <a:r>
              <a:rPr lang="en-US" altLang="en-US" dirty="0">
                <a:latin typeface="Arial" charset="0"/>
              </a:rPr>
              <a:t>The pair of dots representing a shared pair of electrons in a covalent bond is often replaced by a long dash. </a:t>
            </a:r>
          </a:p>
          <a:p>
            <a:pPr>
              <a:lnSpc>
                <a:spcPct val="50000"/>
              </a:lnSpc>
              <a:buClrTx/>
              <a:buSzTx/>
            </a:pPr>
            <a:endParaRPr lang="en-US" altLang="en-US" dirty="0">
              <a:latin typeface="Arial" charset="0"/>
            </a:endParaRPr>
          </a:p>
          <a:p>
            <a:pPr lvl="1">
              <a:buClrTx/>
              <a:buSzTx/>
            </a:pPr>
            <a:r>
              <a:rPr lang="en-US" altLang="en-US" dirty="0">
                <a:latin typeface="Arial" charset="0"/>
              </a:rPr>
              <a:t>example:</a:t>
            </a:r>
            <a:endParaRPr lang="en-US" altLang="en-US" sz="2800" dirty="0">
              <a:latin typeface="Arial" charset="0"/>
            </a:endParaRPr>
          </a:p>
        </p:txBody>
      </p:sp>
      <p:graphicFrame>
        <p:nvGraphicFramePr>
          <p:cNvPr id="2826248" name="Object 8"/>
          <p:cNvGraphicFramePr>
            <a:graphicFrameLocks noChangeAspect="1"/>
          </p:cNvGraphicFramePr>
          <p:nvPr/>
        </p:nvGraphicFramePr>
        <p:xfrm>
          <a:off x="3181350" y="3276600"/>
          <a:ext cx="952500" cy="303213"/>
        </p:xfrm>
        <a:graphic>
          <a:graphicData uri="http://schemas.openxmlformats.org/presentationml/2006/ole">
            <mc:AlternateContent xmlns:mc="http://schemas.openxmlformats.org/markup-compatibility/2006">
              <mc:Choice xmlns:v="urn:schemas-microsoft-com:vml" Requires="v">
                <p:oleObj spid="_x0000_s2826271" name="CS ChemDraw Drawing" r:id="rId4" imgW="1737360" imgH="551880" progId="ChemDraw.Document.6.0">
                  <p:embed/>
                </p:oleObj>
              </mc:Choice>
              <mc:Fallback>
                <p:oleObj name="CS ChemDraw Drawing" r:id="rId4" imgW="1737360" imgH="551880" progId="ChemDraw.Document.6.0">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350" y="3276600"/>
                        <a:ext cx="952500" cy="303213"/>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26252" name="Rectangle 12"/>
          <p:cNvSpPr>
            <a:spLocks noChangeArrowheads="1"/>
          </p:cNvSpPr>
          <p:nvPr/>
        </p:nvSpPr>
        <p:spPr bwMode="auto">
          <a:xfrm>
            <a:off x="838200" y="3983038"/>
            <a:ext cx="7705725" cy="175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692150"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buClrTx/>
              <a:buSzTx/>
              <a:buFont typeface="Times" charset="0"/>
              <a:buChar char="•"/>
            </a:pPr>
            <a:r>
              <a:rPr lang="en-US" altLang="en-US" dirty="0">
                <a:latin typeface="Arial" charset="0"/>
              </a:rPr>
              <a:t>A </a:t>
            </a:r>
            <a:r>
              <a:rPr lang="en-US" altLang="en-US" b="1" dirty="0">
                <a:latin typeface="Arial" charset="0"/>
              </a:rPr>
              <a:t>structural formula</a:t>
            </a:r>
            <a:r>
              <a:rPr lang="en-US" altLang="en-US" dirty="0">
                <a:latin typeface="Arial" charset="0"/>
              </a:rPr>
              <a:t> indicates the kind, number, and arrangement, and bonds but not the unshared pairs of the atoms in a molecule.</a:t>
            </a:r>
          </a:p>
          <a:p>
            <a:pPr>
              <a:lnSpc>
                <a:spcPct val="50000"/>
              </a:lnSpc>
              <a:buClrTx/>
              <a:buSzTx/>
            </a:pPr>
            <a:endParaRPr lang="en-US" altLang="en-US" dirty="0">
              <a:latin typeface="Arial" charset="0"/>
            </a:endParaRPr>
          </a:p>
          <a:p>
            <a:pPr lvl="1">
              <a:buClrTx/>
              <a:buSzTx/>
            </a:pPr>
            <a:r>
              <a:rPr lang="en-US" altLang="en-US" dirty="0">
                <a:latin typeface="Arial" charset="0"/>
              </a:rPr>
              <a:t>example:  F–F		H–Cl</a:t>
            </a:r>
            <a:endParaRPr lang="en-US" altLang="en-US" sz="2800" dirty="0">
              <a:latin typeface="Arial" charset="0"/>
            </a:endParaRPr>
          </a:p>
        </p:txBody>
      </p:sp>
      <p:pic>
        <p:nvPicPr>
          <p:cNvPr id="2826253" name="Picture 13" descr="slide_41_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0163" y="3124200"/>
            <a:ext cx="1290637" cy="646113"/>
          </a:xfrm>
          <a:prstGeom prst="rect">
            <a:avLst/>
          </a:prstGeom>
          <a:noFill/>
          <a:extLst>
            <a:ext uri="{909E8E84-426E-40DD-AFC4-6F175D3DCCD1}">
              <a14:hiddenFill xmlns:a14="http://schemas.microsoft.com/office/drawing/2010/main">
                <a:solidFill>
                  <a:srgbClr val="FFFFFF"/>
                </a:solidFill>
              </a14:hiddenFill>
            </a:ext>
          </a:extLst>
        </p:spPr>
      </p:pic>
      <p:pic>
        <p:nvPicPr>
          <p:cNvPr id="282625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276600"/>
            <a:ext cx="242888" cy="3127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255"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1913" y="3276600"/>
            <a:ext cx="242887" cy="3127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24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262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262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262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262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26252">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262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44" grpId="0" uiExpand="1" build="p" bldLvl="2"/>
      <p:bldP spid="2826252"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8292" name="Rectangle 4"/>
          <p:cNvSpPr>
            <a:spLocks noChangeArrowheads="1"/>
          </p:cNvSpPr>
          <p:nvPr/>
        </p:nvSpPr>
        <p:spPr bwMode="auto">
          <a:xfrm>
            <a:off x="828675" y="1958975"/>
            <a:ext cx="7705725" cy="341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460375"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lnSpc>
                <a:spcPct val="90000"/>
              </a:lnSpc>
              <a:buClrTx/>
              <a:buSzTx/>
              <a:buFont typeface="Times" charset="0"/>
              <a:buChar char="•"/>
            </a:pPr>
            <a:r>
              <a:rPr lang="en-US" altLang="en-US" dirty="0">
                <a:latin typeface="Arial" charset="0"/>
              </a:rPr>
              <a:t>The Lewis structures and the structural formulas for many molecules can be drawn if one knows the composition of the molecule and which atoms are bonded to each other.</a:t>
            </a:r>
          </a:p>
          <a:p>
            <a:pPr>
              <a:lnSpc>
                <a:spcPct val="90000"/>
              </a:lnSpc>
              <a:buClrTx/>
              <a:buSzTx/>
              <a:buFont typeface="Times" charset="0"/>
              <a:buChar char="•"/>
            </a:pPr>
            <a:endParaRPr lang="en-US" altLang="en-US" dirty="0">
              <a:latin typeface="Arial" charset="0"/>
            </a:endParaRPr>
          </a:p>
          <a:p>
            <a:pPr>
              <a:lnSpc>
                <a:spcPct val="90000"/>
              </a:lnSpc>
              <a:buClrTx/>
              <a:buSzTx/>
              <a:buFont typeface="Times" charset="0"/>
              <a:buChar char="•"/>
            </a:pPr>
            <a:r>
              <a:rPr lang="en-US" altLang="en-US" dirty="0">
                <a:latin typeface="Arial" charset="0"/>
              </a:rPr>
              <a:t>A single covalent bond, or </a:t>
            </a:r>
            <a:r>
              <a:rPr lang="en-US" altLang="en-US" b="1" dirty="0">
                <a:latin typeface="Arial" charset="0"/>
              </a:rPr>
              <a:t>single bond,</a:t>
            </a:r>
            <a:r>
              <a:rPr lang="en-US" altLang="en-US" dirty="0">
                <a:latin typeface="Arial" charset="0"/>
              </a:rPr>
              <a:t> is a covalent bond in which one pair of electrons is shared between two atoms.</a:t>
            </a:r>
          </a:p>
          <a:p>
            <a:pPr>
              <a:lnSpc>
                <a:spcPct val="90000"/>
              </a:lnSpc>
              <a:buClrTx/>
              <a:buSzTx/>
            </a:pPr>
            <a:endParaRPr lang="en-US" altLang="en-US" dirty="0">
              <a:latin typeface="Arial" charset="0"/>
            </a:endParaRPr>
          </a:p>
          <a:p>
            <a:pPr algn="ctr">
              <a:lnSpc>
                <a:spcPct val="90000"/>
              </a:lnSpc>
              <a:buClrTx/>
              <a:buSzTx/>
              <a:buFontTx/>
              <a:buNone/>
            </a:pPr>
            <a:endParaRPr lang="en-US" altLang="en-US" dirty="0">
              <a:latin typeface="Arial" charset="0"/>
            </a:endParaRPr>
          </a:p>
        </p:txBody>
      </p:sp>
      <p:sp>
        <p:nvSpPr>
          <p:cNvPr id="2828297" name="Rectangle 9"/>
          <p:cNvSpPr>
            <a:spLocks noChangeArrowheads="1"/>
          </p:cNvSpPr>
          <p:nvPr/>
        </p:nvSpPr>
        <p:spPr bwMode="auto">
          <a:xfrm>
            <a:off x="838200" y="1066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0"/>
              </a:spcBef>
              <a:defRPr sz="2800" b="1">
                <a:solidFill>
                  <a:schemeClr val="tx1"/>
                </a:solidFill>
                <a:latin typeface="Arial" charset="0"/>
              </a:defRPr>
            </a:lvl1pPr>
            <a:lvl2pPr algn="l" eaLnBrk="0" hangingPunct="0">
              <a:spcBef>
                <a:spcPct val="0"/>
              </a:spcBef>
              <a:defRPr sz="2800" b="1">
                <a:solidFill>
                  <a:schemeClr val="tx1"/>
                </a:solidFill>
                <a:latin typeface="Arial" charset="0"/>
              </a:defRPr>
            </a:lvl2pPr>
            <a:lvl3pPr algn="l" eaLnBrk="0" hangingPunct="0">
              <a:spcBef>
                <a:spcPct val="0"/>
              </a:spcBef>
              <a:defRPr sz="2800" b="1">
                <a:solidFill>
                  <a:schemeClr val="tx1"/>
                </a:solidFill>
                <a:latin typeface="Arial" charset="0"/>
              </a:defRPr>
            </a:lvl3pPr>
            <a:lvl4pPr algn="l" eaLnBrk="0" hangingPunct="0">
              <a:spcBef>
                <a:spcPct val="0"/>
              </a:spcBef>
              <a:defRPr sz="2800" b="1">
                <a:solidFill>
                  <a:schemeClr val="tx1"/>
                </a:solidFill>
                <a:latin typeface="Arial" charset="0"/>
              </a:defRPr>
            </a:lvl4pPr>
            <a:lvl5pPr algn="l" eaLnBrk="0" hangingPunct="0">
              <a:spcBef>
                <a:spcPct val="0"/>
              </a:spcBef>
              <a:defRPr sz="2800" b="1">
                <a:solidFill>
                  <a:schemeClr val="tx1"/>
                </a:solidFill>
                <a:latin typeface="Arial" charset="0"/>
              </a:defRPr>
            </a:lvl5pPr>
            <a:lvl6pPr marL="457200" eaLnBrk="0" fontAlgn="base" hangingPunct="0">
              <a:spcBef>
                <a:spcPct val="0"/>
              </a:spcBef>
              <a:spcAft>
                <a:spcPct val="0"/>
              </a:spcAft>
              <a:defRPr sz="2800" b="1">
                <a:solidFill>
                  <a:schemeClr val="tx1"/>
                </a:solidFill>
                <a:latin typeface="Arial" charset="0"/>
              </a:defRPr>
            </a:lvl6pPr>
            <a:lvl7pPr marL="914400" eaLnBrk="0" fontAlgn="base" hangingPunct="0">
              <a:spcBef>
                <a:spcPct val="0"/>
              </a:spcBef>
              <a:spcAft>
                <a:spcPct val="0"/>
              </a:spcAft>
              <a:defRPr sz="2800" b="1">
                <a:solidFill>
                  <a:schemeClr val="tx1"/>
                </a:solidFill>
                <a:latin typeface="Arial" charset="0"/>
              </a:defRPr>
            </a:lvl7pPr>
            <a:lvl8pPr marL="1371600" eaLnBrk="0" fontAlgn="base" hangingPunct="0">
              <a:spcBef>
                <a:spcPct val="0"/>
              </a:spcBef>
              <a:spcAft>
                <a:spcPct val="0"/>
              </a:spcAft>
              <a:defRPr sz="2800" b="1">
                <a:solidFill>
                  <a:schemeClr val="tx1"/>
                </a:solidFill>
                <a:latin typeface="Arial" charset="0"/>
              </a:defRPr>
            </a:lvl8pPr>
            <a:lvl9pPr marL="1828800" eaLnBrk="0" fontAlgn="base" hangingPunct="0">
              <a:spcBef>
                <a:spcPct val="0"/>
              </a:spcBef>
              <a:spcAft>
                <a:spcPct val="0"/>
              </a:spcAft>
              <a:defRPr sz="2800" b="1">
                <a:solidFill>
                  <a:schemeClr val="tx1"/>
                </a:solidFill>
                <a:latin typeface="Arial" charset="0"/>
              </a:defRPr>
            </a:lvl9pPr>
          </a:lstStyle>
          <a:p>
            <a:pPr>
              <a:buClrTx/>
              <a:buSzTx/>
              <a:buFontTx/>
              <a:buNone/>
            </a:pPr>
            <a:r>
              <a:rPr lang="en-US" altLang="en-US"/>
              <a:t>Lewis Structures</a:t>
            </a:r>
            <a:endParaRPr lang="en-US" altLang="en-US" b="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82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82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829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4435" name="Rectangle 3"/>
          <p:cNvSpPr>
            <a:spLocks noChangeArrowheads="1"/>
          </p:cNvSpPr>
          <p:nvPr/>
        </p:nvSpPr>
        <p:spPr bwMode="auto">
          <a:xfrm>
            <a:off x="828675"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dirty="0">
                <a:solidFill>
                  <a:schemeClr val="tx1"/>
                </a:solidFill>
              </a:rPr>
              <a:t>Multiple Covalent Bonds </a:t>
            </a:r>
            <a:endParaRPr lang="en-US" altLang="en-US" sz="2800" dirty="0">
              <a:solidFill>
                <a:schemeClr val="tx1"/>
              </a:solidFill>
            </a:endParaRPr>
          </a:p>
        </p:txBody>
      </p:sp>
      <p:sp>
        <p:nvSpPr>
          <p:cNvPr id="2834436" name="Rectangle 4"/>
          <p:cNvSpPr>
            <a:spLocks noChangeArrowheads="1"/>
          </p:cNvSpPr>
          <p:nvPr/>
        </p:nvSpPr>
        <p:spPr bwMode="auto">
          <a:xfrm>
            <a:off x="828675" y="1958975"/>
            <a:ext cx="7705725" cy="293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692150"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lnSpc>
                <a:spcPct val="90000"/>
              </a:lnSpc>
              <a:buClrTx/>
              <a:buSzTx/>
              <a:buFont typeface="Times" charset="0"/>
              <a:buChar char="•"/>
            </a:pPr>
            <a:r>
              <a:rPr lang="en-US" altLang="en-US" dirty="0">
                <a:latin typeface="Arial" charset="0"/>
              </a:rPr>
              <a:t>A double covalent bond, or simply a </a:t>
            </a:r>
            <a:r>
              <a:rPr lang="en-US" altLang="en-US" i="1" dirty="0">
                <a:latin typeface="Arial" charset="0"/>
              </a:rPr>
              <a:t>double bond, </a:t>
            </a:r>
            <a:r>
              <a:rPr lang="en-US" altLang="en-US" dirty="0">
                <a:latin typeface="Arial" charset="0"/>
              </a:rPr>
              <a:t>is a covalent bond in which two pairs of electrons are shared between two atoms.</a:t>
            </a:r>
          </a:p>
          <a:p>
            <a:pPr>
              <a:lnSpc>
                <a:spcPct val="50000"/>
              </a:lnSpc>
              <a:buClrTx/>
              <a:buSzTx/>
              <a:buFont typeface="Times" charset="0"/>
              <a:buChar char="•"/>
            </a:pPr>
            <a:endParaRPr lang="en-US" altLang="en-US" dirty="0">
              <a:latin typeface="Arial" charset="0"/>
            </a:endParaRPr>
          </a:p>
          <a:p>
            <a:pPr lvl="1">
              <a:lnSpc>
                <a:spcPct val="90000"/>
              </a:lnSpc>
              <a:buClrTx/>
              <a:buSzTx/>
              <a:buFont typeface="Times" charset="0"/>
              <a:buChar char="•"/>
            </a:pPr>
            <a:r>
              <a:rPr lang="en-US" altLang="en-US" dirty="0">
                <a:latin typeface="Arial" charset="0"/>
              </a:rPr>
              <a:t>Double bonds are often found in molecules containing carbon, nitrogen, and oxygen.</a:t>
            </a:r>
          </a:p>
          <a:p>
            <a:pPr algn="ctr">
              <a:lnSpc>
                <a:spcPct val="90000"/>
              </a:lnSpc>
              <a:buClrTx/>
              <a:buSzTx/>
              <a:buFont typeface="Times" charset="0"/>
              <a:buChar char="•"/>
            </a:pPr>
            <a:endParaRPr lang="en-US" altLang="en-US" dirty="0">
              <a:latin typeface="Arial" charset="0"/>
            </a:endParaRPr>
          </a:p>
          <a:p>
            <a:pPr>
              <a:lnSpc>
                <a:spcPct val="90000"/>
              </a:lnSpc>
              <a:buClrTx/>
              <a:buSzTx/>
              <a:buFont typeface="Times" charset="0"/>
              <a:buChar char="•"/>
            </a:pPr>
            <a:r>
              <a:rPr lang="en-US" altLang="en-US" dirty="0">
                <a:latin typeface="Arial" charset="0"/>
              </a:rPr>
              <a:t>A double bond is shown either by two side-by-side pairs of dots or by two parallel dashes.</a:t>
            </a:r>
          </a:p>
        </p:txBody>
      </p:sp>
      <p:pic>
        <p:nvPicPr>
          <p:cNvPr id="2834441" name="Picture 9" descr="slide_48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945063"/>
            <a:ext cx="3443288" cy="1074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44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443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443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34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4436"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1" y="350838"/>
            <a:ext cx="8077200" cy="685800"/>
          </a:xfrm>
        </p:spPr>
        <p:txBody>
          <a:bodyPr>
            <a:normAutofit fontScale="90000"/>
          </a:bodyPr>
          <a:lstStyle/>
          <a:p>
            <a:r>
              <a:rPr lang="en-US" dirty="0" smtClean="0"/>
              <a:t>Priority Standards</a:t>
            </a:r>
            <a:endParaRPr lang="en-US" dirty="0"/>
          </a:p>
        </p:txBody>
      </p:sp>
      <p:pic>
        <p:nvPicPr>
          <p:cNvPr id="3299330" name="Picture 11"/>
          <p:cNvPicPr>
            <a:picLocks noChangeAspect="1" noChangeArrowheads="1"/>
          </p:cNvPicPr>
          <p:nvPr/>
        </p:nvPicPr>
        <p:blipFill>
          <a:blip r:embed="rId2">
            <a:extLst>
              <a:ext uri="{28A0092B-C50C-407E-A947-70E740481C1C}">
                <a14:useLocalDpi xmlns:a14="http://schemas.microsoft.com/office/drawing/2010/main" val="0"/>
              </a:ext>
            </a:extLst>
          </a:blip>
          <a:srcRect l="1910" t="1321" r="3081" b="9435"/>
          <a:stretch>
            <a:fillRect/>
          </a:stretch>
        </p:blipFill>
        <p:spPr bwMode="auto">
          <a:xfrm>
            <a:off x="152400" y="1036638"/>
            <a:ext cx="864034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37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8531" name="Rectangle 3"/>
          <p:cNvSpPr>
            <a:spLocks noChangeArrowheads="1"/>
          </p:cNvSpPr>
          <p:nvPr/>
        </p:nvSpPr>
        <p:spPr bwMode="auto">
          <a:xfrm>
            <a:off x="828675"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a:solidFill>
                  <a:schemeClr val="tx1"/>
                </a:solidFill>
              </a:rPr>
              <a:t>Multiple Covalent Bonds </a:t>
            </a:r>
            <a:endParaRPr lang="en-US" altLang="en-US" sz="2800">
              <a:solidFill>
                <a:schemeClr val="tx1"/>
              </a:solidFill>
            </a:endParaRPr>
          </a:p>
        </p:txBody>
      </p:sp>
      <p:sp>
        <p:nvSpPr>
          <p:cNvPr id="2838532" name="Rectangle 4"/>
          <p:cNvSpPr>
            <a:spLocks noChangeArrowheads="1"/>
          </p:cNvSpPr>
          <p:nvPr/>
        </p:nvSpPr>
        <p:spPr bwMode="auto">
          <a:xfrm>
            <a:off x="828675" y="1958975"/>
            <a:ext cx="770572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695325"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lnSpc>
                <a:spcPct val="90000"/>
              </a:lnSpc>
              <a:buSzTx/>
              <a:buFont typeface="Times" charset="0"/>
              <a:buChar char="•"/>
            </a:pPr>
            <a:r>
              <a:rPr lang="en-US" altLang="en-US" dirty="0">
                <a:latin typeface="Arial" charset="0"/>
              </a:rPr>
              <a:t>A triple covalent bond, or simply a </a:t>
            </a:r>
            <a:r>
              <a:rPr lang="en-US" altLang="en-US" i="1" dirty="0">
                <a:latin typeface="Arial" charset="0"/>
              </a:rPr>
              <a:t>triple bond, </a:t>
            </a:r>
            <a:r>
              <a:rPr lang="en-US" altLang="en-US" dirty="0">
                <a:latin typeface="Arial" charset="0"/>
              </a:rPr>
              <a:t>is a covalent bond in which three pairs of electrons are shared between two atoms.</a:t>
            </a:r>
          </a:p>
          <a:p>
            <a:pPr>
              <a:lnSpc>
                <a:spcPct val="90000"/>
              </a:lnSpc>
              <a:buClrTx/>
              <a:buSzTx/>
            </a:pPr>
            <a:endParaRPr lang="en-US" altLang="en-US" dirty="0">
              <a:latin typeface="Arial" charset="0"/>
            </a:endParaRPr>
          </a:p>
          <a:p>
            <a:pPr lvl="1">
              <a:lnSpc>
                <a:spcPct val="90000"/>
              </a:lnSpc>
              <a:buClrTx/>
              <a:buSzTx/>
            </a:pPr>
            <a:r>
              <a:rPr lang="en-US" altLang="en-US" dirty="0">
                <a:latin typeface="Arial" charset="0"/>
              </a:rPr>
              <a:t>example 1—diatomic nitrogen:</a:t>
            </a:r>
            <a:endParaRPr lang="en-US" altLang="en-US" sz="2000" dirty="0">
              <a:latin typeface="Arial" charset="0"/>
            </a:endParaRPr>
          </a:p>
        </p:txBody>
      </p:sp>
      <p:sp>
        <p:nvSpPr>
          <p:cNvPr id="2838539" name="Rectangle 11"/>
          <p:cNvSpPr>
            <a:spLocks noChangeArrowheads="1"/>
          </p:cNvSpPr>
          <p:nvPr/>
        </p:nvSpPr>
        <p:spPr bwMode="auto">
          <a:xfrm>
            <a:off x="838200" y="4143375"/>
            <a:ext cx="77057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eaLnBrk="0" hangingPunct="0">
              <a:spcBef>
                <a:spcPct val="0"/>
              </a:spcBef>
              <a:defRPr sz="2400">
                <a:solidFill>
                  <a:schemeClr val="tx1"/>
                </a:solidFill>
                <a:latin typeface="Times" charset="0"/>
              </a:defRPr>
            </a:lvl1pPr>
            <a:lvl2pPr marL="692150"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lvl="1">
              <a:lnSpc>
                <a:spcPct val="90000"/>
              </a:lnSpc>
              <a:buClrTx/>
              <a:buSzTx/>
              <a:buFontTx/>
              <a:buNone/>
            </a:pPr>
            <a:endParaRPr lang="en-US" altLang="en-US" sz="2000" dirty="0">
              <a:latin typeface="Arial" charset="0"/>
            </a:endParaRPr>
          </a:p>
          <a:p>
            <a:pPr lvl="1">
              <a:lnSpc>
                <a:spcPct val="90000"/>
              </a:lnSpc>
              <a:buClrTx/>
              <a:buSzTx/>
            </a:pPr>
            <a:r>
              <a:rPr lang="en-US" altLang="en-US" dirty="0">
                <a:latin typeface="Arial" charset="0"/>
              </a:rPr>
              <a:t>example 2—</a:t>
            </a:r>
            <a:r>
              <a:rPr lang="en-US" altLang="en-US" dirty="0" err="1">
                <a:latin typeface="Arial" charset="0"/>
              </a:rPr>
              <a:t>ethyne</a:t>
            </a:r>
            <a:r>
              <a:rPr lang="en-US" altLang="en-US" dirty="0">
                <a:latin typeface="Arial" charset="0"/>
              </a:rPr>
              <a:t>, C</a:t>
            </a:r>
            <a:r>
              <a:rPr lang="en-US" altLang="en-US" baseline="-25000" dirty="0">
                <a:latin typeface="Arial" charset="0"/>
              </a:rPr>
              <a:t>2</a:t>
            </a:r>
            <a:r>
              <a:rPr lang="en-US" altLang="en-US" dirty="0">
                <a:latin typeface="Arial" charset="0"/>
              </a:rPr>
              <a:t>H</a:t>
            </a:r>
            <a:r>
              <a:rPr lang="en-US" altLang="en-US" baseline="-25000" dirty="0">
                <a:latin typeface="Arial" charset="0"/>
              </a:rPr>
              <a:t>2</a:t>
            </a:r>
            <a:r>
              <a:rPr lang="en-US" altLang="en-US" dirty="0">
                <a:latin typeface="Arial" charset="0"/>
              </a:rPr>
              <a:t>:</a:t>
            </a:r>
          </a:p>
          <a:p>
            <a:pPr algn="ctr" eaLnBrk="1" hangingPunct="1">
              <a:spcBef>
                <a:spcPct val="20000"/>
              </a:spcBef>
              <a:buFontTx/>
              <a:buNone/>
            </a:pPr>
            <a:endParaRPr lang="en-US" altLang="en-US" dirty="0">
              <a:latin typeface="Arial" charset="0"/>
            </a:endParaRPr>
          </a:p>
          <a:p>
            <a:pPr algn="ctr" eaLnBrk="1" hangingPunct="1">
              <a:spcBef>
                <a:spcPct val="20000"/>
              </a:spcBef>
              <a:buFontTx/>
              <a:buNone/>
            </a:pPr>
            <a:endParaRPr lang="en-US" altLang="en-US" sz="2000" dirty="0">
              <a:latin typeface="Arial" charset="0"/>
            </a:endParaRPr>
          </a:p>
        </p:txBody>
      </p:sp>
      <p:pic>
        <p:nvPicPr>
          <p:cNvPr id="2838540" name="Picture 12" descr="slide_49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25" y="3810000"/>
            <a:ext cx="2898775" cy="430213"/>
          </a:xfrm>
          <a:prstGeom prst="rect">
            <a:avLst/>
          </a:prstGeom>
          <a:noFill/>
          <a:extLst>
            <a:ext uri="{909E8E84-426E-40DD-AFC4-6F175D3DCCD1}">
              <a14:hiddenFill xmlns:a14="http://schemas.microsoft.com/office/drawing/2010/main">
                <a:solidFill>
                  <a:srgbClr val="FFFFFF"/>
                </a:solidFill>
              </a14:hiddenFill>
            </a:ext>
          </a:extLst>
        </p:spPr>
      </p:pic>
      <p:pic>
        <p:nvPicPr>
          <p:cNvPr id="2838541" name="Picture 13" descr="slide_49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257800"/>
            <a:ext cx="4922838" cy="414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85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853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385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3853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38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8532" grpId="0" uiExpand="1" build="p" bldLvl="2"/>
      <p:bldP spid="2838539"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2627" name="Rectangle 3"/>
          <p:cNvSpPr>
            <a:spLocks noChangeArrowheads="1"/>
          </p:cNvSpPr>
          <p:nvPr/>
        </p:nvSpPr>
        <p:spPr bwMode="auto">
          <a:xfrm>
            <a:off x="828675"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a:solidFill>
                  <a:schemeClr val="tx1"/>
                </a:solidFill>
              </a:rPr>
              <a:t>Multiple Covalent Bonds </a:t>
            </a:r>
            <a:endParaRPr lang="en-US" altLang="en-US" sz="2800">
              <a:solidFill>
                <a:schemeClr val="tx1"/>
              </a:solidFill>
            </a:endParaRPr>
          </a:p>
        </p:txBody>
      </p:sp>
      <p:sp>
        <p:nvSpPr>
          <p:cNvPr id="2842628" name="Rectangle 4"/>
          <p:cNvSpPr>
            <a:spLocks noChangeArrowheads="1"/>
          </p:cNvSpPr>
          <p:nvPr/>
        </p:nvSpPr>
        <p:spPr bwMode="auto">
          <a:xfrm>
            <a:off x="904875" y="1958975"/>
            <a:ext cx="7705725" cy="420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695325"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buClrTx/>
              <a:buSzTx/>
              <a:buFont typeface="Times" charset="0"/>
              <a:buChar char="•"/>
            </a:pPr>
            <a:r>
              <a:rPr lang="en-US" altLang="en-US" dirty="0">
                <a:latin typeface="Arial" charset="0"/>
              </a:rPr>
              <a:t>Double and triple bonds are referred to as </a:t>
            </a:r>
            <a:r>
              <a:rPr lang="en-US" altLang="en-US" b="1" dirty="0">
                <a:latin typeface="Arial" charset="0"/>
              </a:rPr>
              <a:t>multiple bonds,</a:t>
            </a:r>
            <a:r>
              <a:rPr lang="en-US" altLang="en-US" dirty="0">
                <a:latin typeface="Arial" charset="0"/>
              </a:rPr>
              <a:t> or multiple covalent bonds.</a:t>
            </a:r>
          </a:p>
          <a:p>
            <a:pPr>
              <a:lnSpc>
                <a:spcPct val="40000"/>
              </a:lnSpc>
              <a:buClrTx/>
              <a:buSzTx/>
              <a:buFont typeface="Times" charset="0"/>
              <a:buChar char="•"/>
            </a:pPr>
            <a:endParaRPr lang="en-US" altLang="en-US" dirty="0">
              <a:latin typeface="Arial" charset="0"/>
            </a:endParaRPr>
          </a:p>
          <a:p>
            <a:pPr lvl="1">
              <a:buClrTx/>
              <a:buSzTx/>
              <a:buFont typeface="Times" charset="0"/>
              <a:buChar char="•"/>
            </a:pPr>
            <a:r>
              <a:rPr lang="en-US" altLang="en-US" sz="2000" dirty="0">
                <a:latin typeface="Arial" charset="0"/>
              </a:rPr>
              <a:t>In general, double bonds have greater bond energies and </a:t>
            </a:r>
            <a:br>
              <a:rPr lang="en-US" altLang="en-US" sz="2000" dirty="0">
                <a:latin typeface="Arial" charset="0"/>
              </a:rPr>
            </a:br>
            <a:r>
              <a:rPr lang="en-US" altLang="en-US" sz="2000" dirty="0">
                <a:latin typeface="Arial" charset="0"/>
              </a:rPr>
              <a:t>are shorter than single bonds.</a:t>
            </a:r>
          </a:p>
          <a:p>
            <a:pPr lvl="1">
              <a:lnSpc>
                <a:spcPct val="50000"/>
              </a:lnSpc>
              <a:buClrTx/>
              <a:buSzTx/>
              <a:buFont typeface="Times" charset="0"/>
              <a:buChar char="•"/>
            </a:pPr>
            <a:endParaRPr lang="en-US" altLang="en-US" sz="2000" dirty="0">
              <a:latin typeface="Arial" charset="0"/>
            </a:endParaRPr>
          </a:p>
          <a:p>
            <a:pPr lvl="1">
              <a:buClrTx/>
              <a:buSzTx/>
              <a:buFont typeface="Times" charset="0"/>
              <a:buChar char="•"/>
            </a:pPr>
            <a:r>
              <a:rPr lang="en-US" altLang="en-US" sz="2000" dirty="0">
                <a:latin typeface="Arial" charset="0"/>
              </a:rPr>
              <a:t>Triple bonds are even stronger and shorter than </a:t>
            </a:r>
            <a:br>
              <a:rPr lang="en-US" altLang="en-US" sz="2000" dirty="0">
                <a:latin typeface="Arial" charset="0"/>
              </a:rPr>
            </a:br>
            <a:r>
              <a:rPr lang="en-US" altLang="en-US" sz="2000" dirty="0">
                <a:latin typeface="Arial" charset="0"/>
              </a:rPr>
              <a:t>double bonds.</a:t>
            </a:r>
          </a:p>
          <a:p>
            <a:pPr algn="ctr" eaLnBrk="1" hangingPunct="1">
              <a:spcBef>
                <a:spcPct val="20000"/>
              </a:spcBef>
              <a:buClrTx/>
              <a:buFont typeface="Times" charset="0"/>
              <a:buChar char="•"/>
            </a:pPr>
            <a:endParaRPr lang="en-US" altLang="en-US" sz="2000" dirty="0">
              <a:latin typeface="Arial" charset="0"/>
            </a:endParaRPr>
          </a:p>
          <a:p>
            <a:pPr>
              <a:buClrTx/>
              <a:buSzTx/>
              <a:buFont typeface="Times" charset="0"/>
              <a:buChar char="•"/>
            </a:pPr>
            <a:r>
              <a:rPr lang="en-US" altLang="en-US" dirty="0">
                <a:latin typeface="Arial" charset="0"/>
              </a:rPr>
              <a:t>When writing Lewis structures for molecules that contain carbon, nitrogen, or oxygen, remember that multiple bonds between pairs of these atoms </a:t>
            </a:r>
            <a:br>
              <a:rPr lang="en-US" altLang="en-US" dirty="0">
                <a:latin typeface="Arial" charset="0"/>
              </a:rPr>
            </a:br>
            <a:r>
              <a:rPr lang="en-US" altLang="en-US" dirty="0">
                <a:latin typeface="Arial" charset="0"/>
              </a:rPr>
              <a:t>are possible.</a:t>
            </a:r>
            <a:endParaRPr lang="en-US" altLang="en-US" sz="2000"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26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262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262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426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2628"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4674" name="Rectangle 2"/>
          <p:cNvSpPr>
            <a:spLocks noGrp="1" noChangeArrowheads="1"/>
          </p:cNvSpPr>
          <p:nvPr>
            <p:ph type="title"/>
          </p:nvPr>
        </p:nvSpPr>
        <p:spPr>
          <a:xfrm>
            <a:off x="685800" y="609600"/>
            <a:ext cx="7772400" cy="914400"/>
          </a:xfrm>
          <a:noFill/>
          <a:ln/>
        </p:spPr>
        <p:txBody>
          <a:bodyPr>
            <a:normAutofit fontScale="90000"/>
          </a:bodyPr>
          <a:lstStyle/>
          <a:p>
            <a:r>
              <a:rPr lang="en-US" altLang="en-US" dirty="0"/>
              <a:t>Drawing Lewis Structures with Many Atoms</a:t>
            </a:r>
          </a:p>
        </p:txBody>
      </p:sp>
      <p:pic>
        <p:nvPicPr>
          <p:cNvPr id="2844680" name="Picture 8" descr="Untitled-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6705600" cy="456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1138" name="Rectangle 2"/>
          <p:cNvSpPr>
            <a:spLocks noGrp="1" noChangeArrowheads="1"/>
          </p:cNvSpPr>
          <p:nvPr>
            <p:ph type="title"/>
          </p:nvPr>
        </p:nvSpPr>
        <p:spPr>
          <a:xfrm>
            <a:off x="685800" y="609600"/>
            <a:ext cx="7848600" cy="914400"/>
          </a:xfrm>
          <a:noFill/>
          <a:ln/>
        </p:spPr>
        <p:txBody>
          <a:bodyPr>
            <a:normAutofit fontScale="90000"/>
          </a:bodyPr>
          <a:lstStyle/>
          <a:p>
            <a:r>
              <a:rPr lang="en-US" altLang="en-US" dirty="0"/>
              <a:t>Drawing Lewis Structures with Many Atoms</a:t>
            </a:r>
          </a:p>
        </p:txBody>
      </p:sp>
      <p:pic>
        <p:nvPicPr>
          <p:cNvPr id="3291142" name="Picture 6" descr="Untitled-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87500"/>
            <a:ext cx="7948613" cy="458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1939" name="Rectangle 3"/>
          <p:cNvSpPr>
            <a:spLocks noChangeArrowheads="1"/>
          </p:cNvSpPr>
          <p:nvPr/>
        </p:nvSpPr>
        <p:spPr bwMode="auto">
          <a:xfrm>
            <a:off x="914400" y="1084263"/>
            <a:ext cx="77057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dirty="0">
                <a:solidFill>
                  <a:schemeClr val="tx1"/>
                </a:solidFill>
              </a:rPr>
              <a:t>VSEPR Theory</a:t>
            </a:r>
            <a:endParaRPr lang="en-US" altLang="en-US" sz="2800" dirty="0">
              <a:solidFill>
                <a:schemeClr val="tx1"/>
              </a:solidFill>
            </a:endParaRPr>
          </a:p>
        </p:txBody>
      </p:sp>
      <p:sp>
        <p:nvSpPr>
          <p:cNvPr id="3111940" name="Rectangle 4"/>
          <p:cNvSpPr>
            <a:spLocks noChangeArrowheads="1"/>
          </p:cNvSpPr>
          <p:nvPr/>
        </p:nvSpPr>
        <p:spPr bwMode="auto">
          <a:xfrm>
            <a:off x="914400" y="1582738"/>
            <a:ext cx="4343400" cy="230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marL="0" indent="0">
              <a:buSzTx/>
              <a:buNone/>
            </a:pPr>
            <a:r>
              <a:rPr lang="en-US" altLang="en-US" dirty="0">
                <a:latin typeface="Arial" charset="0"/>
              </a:rPr>
              <a:t>As shown at right, diatomic molecules, like those of </a:t>
            </a:r>
            <a:br>
              <a:rPr lang="en-US" altLang="en-US" dirty="0">
                <a:latin typeface="Arial" charset="0"/>
              </a:rPr>
            </a:br>
            <a:r>
              <a:rPr lang="en-US" altLang="en-US" b="1" dirty="0">
                <a:latin typeface="Arial" charset="0"/>
              </a:rPr>
              <a:t>(a)</a:t>
            </a:r>
            <a:r>
              <a:rPr lang="en-US" altLang="en-US" dirty="0">
                <a:latin typeface="Arial" charset="0"/>
              </a:rPr>
              <a:t> hydrogen, H</a:t>
            </a:r>
            <a:r>
              <a:rPr lang="en-US" altLang="en-US" baseline="-25000" dirty="0">
                <a:latin typeface="Arial" charset="0"/>
              </a:rPr>
              <a:t>2</a:t>
            </a:r>
            <a:r>
              <a:rPr lang="en-US" altLang="en-US" dirty="0">
                <a:latin typeface="Arial" charset="0"/>
              </a:rPr>
              <a:t>, and </a:t>
            </a:r>
            <a:br>
              <a:rPr lang="en-US" altLang="en-US" dirty="0">
                <a:latin typeface="Arial" charset="0"/>
              </a:rPr>
            </a:br>
            <a:r>
              <a:rPr lang="en-US" altLang="en-US" b="1" dirty="0">
                <a:latin typeface="Arial" charset="0"/>
              </a:rPr>
              <a:t>(b)</a:t>
            </a:r>
            <a:r>
              <a:rPr lang="en-US" altLang="en-US" dirty="0">
                <a:latin typeface="Arial" charset="0"/>
              </a:rPr>
              <a:t> hydrogen chloride, </a:t>
            </a:r>
            <a:r>
              <a:rPr lang="en-US" altLang="en-US" dirty="0" err="1">
                <a:latin typeface="Arial" charset="0"/>
              </a:rPr>
              <a:t>HCl</a:t>
            </a:r>
            <a:r>
              <a:rPr lang="en-US" altLang="en-US" dirty="0">
                <a:latin typeface="Arial" charset="0"/>
              </a:rPr>
              <a:t>, </a:t>
            </a:r>
            <a:br>
              <a:rPr lang="en-US" altLang="en-US" dirty="0">
                <a:latin typeface="Arial" charset="0"/>
              </a:rPr>
            </a:br>
            <a:r>
              <a:rPr lang="en-US" altLang="en-US" dirty="0">
                <a:latin typeface="Arial" charset="0"/>
              </a:rPr>
              <a:t>can only be linear because </a:t>
            </a:r>
            <a:br>
              <a:rPr lang="en-US" altLang="en-US" dirty="0">
                <a:latin typeface="Arial" charset="0"/>
              </a:rPr>
            </a:br>
            <a:r>
              <a:rPr lang="en-US" altLang="en-US" dirty="0">
                <a:latin typeface="Arial" charset="0"/>
              </a:rPr>
              <a:t>they consist of only two atoms.</a:t>
            </a:r>
          </a:p>
        </p:txBody>
      </p:sp>
      <p:sp>
        <p:nvSpPr>
          <p:cNvPr id="3111941" name="Rectangle 5"/>
          <p:cNvSpPr>
            <a:spLocks noChangeArrowheads="1"/>
          </p:cNvSpPr>
          <p:nvPr/>
        </p:nvSpPr>
        <p:spPr bwMode="auto">
          <a:xfrm>
            <a:off x="890588" y="4419600"/>
            <a:ext cx="7339012" cy="193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692150"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marL="0" indent="0">
              <a:buSzTx/>
              <a:buNone/>
            </a:pPr>
            <a:r>
              <a:rPr lang="en-US" altLang="en-US" dirty="0">
                <a:latin typeface="Arial" charset="0"/>
              </a:rPr>
              <a:t>To predict the geometries of more-complicated molecules, one must consider the locations of all electron pairs surrounding the bonding atoms. This is the basis of VSEPR theory.</a:t>
            </a:r>
          </a:p>
          <a:p>
            <a:pPr lvl="1">
              <a:buClrTx/>
              <a:buSzTx/>
              <a:buFontTx/>
              <a:buNone/>
            </a:pPr>
            <a:endParaRPr lang="en-US" altLang="en-US" dirty="0">
              <a:latin typeface="Arial" charset="0"/>
            </a:endParaRPr>
          </a:p>
        </p:txBody>
      </p:sp>
      <p:graphicFrame>
        <p:nvGraphicFramePr>
          <p:cNvPr id="3111945" name="Object 9"/>
          <p:cNvGraphicFramePr>
            <a:graphicFrameLocks noChangeAspect="1"/>
          </p:cNvGraphicFramePr>
          <p:nvPr/>
        </p:nvGraphicFramePr>
        <p:xfrm>
          <a:off x="5257800" y="1295400"/>
          <a:ext cx="3000375" cy="3048000"/>
        </p:xfrm>
        <a:graphic>
          <a:graphicData uri="http://schemas.openxmlformats.org/presentationml/2006/ole">
            <mc:AlternateContent xmlns:mc="http://schemas.openxmlformats.org/markup-compatibility/2006">
              <mc:Choice xmlns:v="urn:schemas-microsoft-com:vml" Requires="v">
                <p:oleObj spid="_x0000_s3111963" name="Image" r:id="rId4" imgW="1619333" imgH="1644444" progId="Photoshop.Image.7">
                  <p:embed/>
                </p:oleObj>
              </mc:Choice>
              <mc:Fallback>
                <p:oleObj name="Image" r:id="rId4" imgW="1619333" imgH="1644444" progId="Photoshop.Image.7">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95400"/>
                        <a:ext cx="3000375" cy="3048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19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119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1940" grpId="0" build="p" bldLvl="2"/>
      <p:bldP spid="3111941"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63" name="Rectangle 3"/>
          <p:cNvSpPr>
            <a:spLocks noChangeArrowheads="1"/>
          </p:cNvSpPr>
          <p:nvPr/>
        </p:nvSpPr>
        <p:spPr bwMode="auto">
          <a:xfrm>
            <a:off x="914400" y="1084263"/>
            <a:ext cx="77057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a:solidFill>
                  <a:schemeClr val="tx1"/>
                </a:solidFill>
              </a:rPr>
              <a:t>VSEPR Theory</a:t>
            </a:r>
            <a:endParaRPr lang="en-US" altLang="en-US" sz="2800">
              <a:solidFill>
                <a:schemeClr val="tx1"/>
              </a:solidFill>
            </a:endParaRPr>
          </a:p>
        </p:txBody>
      </p:sp>
      <p:sp>
        <p:nvSpPr>
          <p:cNvPr id="3112964" name="Rectangle 4"/>
          <p:cNvSpPr>
            <a:spLocks noChangeArrowheads="1"/>
          </p:cNvSpPr>
          <p:nvPr/>
        </p:nvSpPr>
        <p:spPr bwMode="auto">
          <a:xfrm>
            <a:off x="904875" y="1582738"/>
            <a:ext cx="7781925" cy="447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692150"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lnSpc>
                <a:spcPct val="80000"/>
              </a:lnSpc>
              <a:buClrTx/>
              <a:buSzTx/>
            </a:pPr>
            <a:r>
              <a:rPr lang="en-US" altLang="en-US" dirty="0">
                <a:latin typeface="Arial" charset="0"/>
              </a:rPr>
              <a:t>The abbreviation VSEPR (say it “VES-</a:t>
            </a:r>
            <a:r>
              <a:rPr lang="en-US" altLang="en-US" dirty="0" err="1">
                <a:latin typeface="Arial" charset="0"/>
              </a:rPr>
              <a:t>pur</a:t>
            </a:r>
            <a:r>
              <a:rPr lang="en-US" altLang="en-US" dirty="0">
                <a:latin typeface="Arial" charset="0"/>
              </a:rPr>
              <a:t>”) stands for “valence-shell electron-pair repulsion.” </a:t>
            </a:r>
          </a:p>
          <a:p>
            <a:pPr>
              <a:lnSpc>
                <a:spcPct val="80000"/>
              </a:lnSpc>
              <a:buSzTx/>
            </a:pPr>
            <a:endParaRPr lang="en-US" altLang="en-US" dirty="0">
              <a:latin typeface="Arial" charset="0"/>
            </a:endParaRPr>
          </a:p>
          <a:p>
            <a:pPr>
              <a:lnSpc>
                <a:spcPct val="80000"/>
              </a:lnSpc>
              <a:buSzTx/>
            </a:pPr>
            <a:r>
              <a:rPr lang="en-US" altLang="en-US" b="1" dirty="0">
                <a:latin typeface="Arial" charset="0"/>
              </a:rPr>
              <a:t>VSEPR theory</a:t>
            </a:r>
            <a:r>
              <a:rPr lang="en-US" altLang="en-US" dirty="0">
                <a:latin typeface="Arial" charset="0"/>
              </a:rPr>
              <a:t> states that repulsion between the sets of valence-level electrons surrounding an atom causes these sets to be oriented as far apart as possible.</a:t>
            </a:r>
          </a:p>
          <a:p>
            <a:pPr>
              <a:lnSpc>
                <a:spcPct val="80000"/>
              </a:lnSpc>
              <a:buSzTx/>
            </a:pPr>
            <a:endParaRPr lang="en-US" altLang="en-US" dirty="0">
              <a:latin typeface="Arial" charset="0"/>
            </a:endParaRPr>
          </a:p>
          <a:p>
            <a:pPr lvl="1">
              <a:lnSpc>
                <a:spcPct val="80000"/>
              </a:lnSpc>
              <a:buSzTx/>
            </a:pPr>
            <a:r>
              <a:rPr lang="en-US" altLang="en-US" sz="2000" dirty="0">
                <a:latin typeface="Arial" charset="0"/>
              </a:rPr>
              <a:t>example:  BeF</a:t>
            </a:r>
            <a:r>
              <a:rPr lang="en-US" altLang="en-US" sz="2000" baseline="-25000" dirty="0">
                <a:latin typeface="Arial" charset="0"/>
              </a:rPr>
              <a:t>2</a:t>
            </a:r>
            <a:r>
              <a:rPr lang="en-US" altLang="en-US" sz="2000" dirty="0">
                <a:latin typeface="Arial" charset="0"/>
              </a:rPr>
              <a:t> </a:t>
            </a:r>
          </a:p>
          <a:p>
            <a:pPr lvl="1">
              <a:lnSpc>
                <a:spcPct val="80000"/>
              </a:lnSpc>
              <a:buSzTx/>
            </a:pPr>
            <a:r>
              <a:rPr lang="en-US" altLang="en-US" sz="2000" dirty="0">
                <a:latin typeface="Arial" charset="0"/>
              </a:rPr>
              <a:t>The central beryllium atom is surrounded by only the two electron pairs it shares with the fluorine atoms.</a:t>
            </a:r>
          </a:p>
          <a:p>
            <a:pPr lvl="1">
              <a:lnSpc>
                <a:spcPct val="80000"/>
              </a:lnSpc>
              <a:buSzTx/>
            </a:pPr>
            <a:endParaRPr lang="en-US" altLang="en-US" sz="1200" dirty="0">
              <a:latin typeface="Arial" charset="0"/>
            </a:endParaRPr>
          </a:p>
          <a:p>
            <a:pPr lvl="1">
              <a:lnSpc>
                <a:spcPct val="80000"/>
              </a:lnSpc>
              <a:buSzTx/>
            </a:pPr>
            <a:r>
              <a:rPr lang="en-US" altLang="en-US" sz="2000" dirty="0">
                <a:latin typeface="Arial" charset="0"/>
              </a:rPr>
              <a:t>According to VSEPR, the shared pairs will be as far away from each other as possible, so the bonds to fluorine will be 180</a:t>
            </a:r>
            <a:r>
              <a:rPr lang="en-US" altLang="en-US" sz="2000" dirty="0">
                <a:latin typeface="Arial" charset="0"/>
                <a:cs typeface="Arial" charset="0"/>
              </a:rPr>
              <a:t>° apart from each other.</a:t>
            </a:r>
          </a:p>
          <a:p>
            <a:pPr lvl="1">
              <a:lnSpc>
                <a:spcPct val="80000"/>
              </a:lnSpc>
              <a:buSzTx/>
            </a:pPr>
            <a:endParaRPr lang="en-US" altLang="en-US" sz="1200" dirty="0">
              <a:latin typeface="Arial" charset="0"/>
              <a:cs typeface="Arial" charset="0"/>
            </a:endParaRPr>
          </a:p>
          <a:p>
            <a:pPr lvl="1">
              <a:lnSpc>
                <a:spcPct val="80000"/>
              </a:lnSpc>
              <a:buSzTx/>
            </a:pPr>
            <a:r>
              <a:rPr lang="en-US" altLang="en-US" sz="2000" dirty="0">
                <a:latin typeface="Arial" charset="0"/>
                <a:cs typeface="Arial" charset="0"/>
              </a:rPr>
              <a:t>The molecule will therefore be linear:</a:t>
            </a:r>
          </a:p>
        </p:txBody>
      </p:sp>
      <p:pic>
        <p:nvPicPr>
          <p:cNvPr id="3112973" name="Picture 13" descr="slide_9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486400"/>
            <a:ext cx="1497013" cy="573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29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1296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1296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1296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12964">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1296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12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64" grpId="0" uiExpand="1"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987" name="Rectangle 3"/>
          <p:cNvSpPr>
            <a:spLocks noChangeArrowheads="1"/>
          </p:cNvSpPr>
          <p:nvPr/>
        </p:nvSpPr>
        <p:spPr bwMode="auto">
          <a:xfrm>
            <a:off x="914400" y="1084263"/>
            <a:ext cx="77057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a:solidFill>
                  <a:schemeClr val="tx1"/>
                </a:solidFill>
              </a:rPr>
              <a:t>VSEPR Theory</a:t>
            </a:r>
            <a:endParaRPr lang="en-US" altLang="en-US" sz="2800">
              <a:solidFill>
                <a:schemeClr val="tx1"/>
              </a:solidFill>
            </a:endParaRPr>
          </a:p>
        </p:txBody>
      </p:sp>
      <p:sp>
        <p:nvSpPr>
          <p:cNvPr id="3113988" name="Rectangle 4"/>
          <p:cNvSpPr>
            <a:spLocks noChangeArrowheads="1"/>
          </p:cNvSpPr>
          <p:nvPr/>
        </p:nvSpPr>
        <p:spPr bwMode="auto">
          <a:xfrm>
            <a:off x="914400" y="1698625"/>
            <a:ext cx="7467600" cy="46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lnSpc>
                <a:spcPct val="90000"/>
              </a:lnSpc>
              <a:buSzTx/>
              <a:buFont typeface="Times" charset="0"/>
              <a:buChar char="•"/>
            </a:pPr>
            <a:r>
              <a:rPr lang="en-US" altLang="en-US" dirty="0">
                <a:latin typeface="Arial" charset="0"/>
              </a:rPr>
              <a:t>Representing the central atom in a molecule by </a:t>
            </a:r>
            <a:r>
              <a:rPr lang="en-US" altLang="en-US" i="1" dirty="0">
                <a:latin typeface="Arial" charset="0"/>
              </a:rPr>
              <a:t>A</a:t>
            </a:r>
            <a:r>
              <a:rPr lang="en-US" altLang="en-US" dirty="0">
                <a:latin typeface="Arial" charset="0"/>
              </a:rPr>
              <a:t> and the atoms bonded to the central atom by </a:t>
            </a:r>
            <a:r>
              <a:rPr lang="en-US" altLang="en-US" i="1" dirty="0">
                <a:latin typeface="Arial" charset="0"/>
              </a:rPr>
              <a:t>B,</a:t>
            </a:r>
            <a:r>
              <a:rPr lang="en-US" altLang="en-US" dirty="0">
                <a:latin typeface="Arial" charset="0"/>
              </a:rPr>
              <a:t> then according to VSEPR theory, BeF</a:t>
            </a:r>
            <a:r>
              <a:rPr lang="en-US" altLang="en-US" baseline="-25000" dirty="0">
                <a:latin typeface="Arial" charset="0"/>
              </a:rPr>
              <a:t>2</a:t>
            </a:r>
            <a:r>
              <a:rPr lang="en-US" altLang="en-US" dirty="0">
                <a:latin typeface="Arial" charset="0"/>
              </a:rPr>
              <a:t> is an example of an AB</a:t>
            </a:r>
            <a:r>
              <a:rPr lang="en-US" altLang="en-US" baseline="-25000" dirty="0">
                <a:latin typeface="Arial" charset="0"/>
              </a:rPr>
              <a:t>2</a:t>
            </a:r>
            <a:r>
              <a:rPr lang="en-US" altLang="en-US" dirty="0">
                <a:latin typeface="Arial" charset="0"/>
              </a:rPr>
              <a:t> molecule, which is linear. </a:t>
            </a:r>
          </a:p>
          <a:p>
            <a:pPr>
              <a:lnSpc>
                <a:spcPct val="90000"/>
              </a:lnSpc>
              <a:buSzTx/>
              <a:buFont typeface="Times" charset="0"/>
              <a:buChar char="•"/>
            </a:pPr>
            <a:endParaRPr lang="en-US" altLang="en-US" dirty="0">
              <a:latin typeface="Arial" charset="0"/>
            </a:endParaRPr>
          </a:p>
          <a:p>
            <a:pPr>
              <a:lnSpc>
                <a:spcPct val="90000"/>
              </a:lnSpc>
              <a:buSzTx/>
              <a:buFont typeface="Times" charset="0"/>
              <a:buChar char="•"/>
            </a:pPr>
            <a:r>
              <a:rPr lang="en-US" altLang="en-US" dirty="0">
                <a:latin typeface="Arial" charset="0"/>
              </a:rPr>
              <a:t>In an AB</a:t>
            </a:r>
            <a:r>
              <a:rPr lang="en-US" altLang="en-US" baseline="-25000" dirty="0">
                <a:latin typeface="Arial" charset="0"/>
              </a:rPr>
              <a:t>3</a:t>
            </a:r>
            <a:r>
              <a:rPr lang="en-US" altLang="en-US" dirty="0">
                <a:latin typeface="Arial" charset="0"/>
              </a:rPr>
              <a:t> molecule, the three A</a:t>
            </a:r>
            <a:r>
              <a:rPr lang="en-US" altLang="en-US" dirty="0">
                <a:latin typeface="Arial" charset="0"/>
                <a:cs typeface="Arial" charset="0"/>
              </a:rPr>
              <a:t>–B bonds stay farthest apart by pointing to the corners of an equilateral triangle, giving 120° angles between the bonds.</a:t>
            </a:r>
          </a:p>
          <a:p>
            <a:pPr>
              <a:lnSpc>
                <a:spcPct val="90000"/>
              </a:lnSpc>
              <a:buSzTx/>
              <a:buFont typeface="Times" charset="0"/>
              <a:buChar char="•"/>
            </a:pPr>
            <a:endParaRPr lang="en-US" altLang="en-US" dirty="0">
              <a:latin typeface="Arial" charset="0"/>
              <a:cs typeface="Arial" charset="0"/>
            </a:endParaRPr>
          </a:p>
          <a:p>
            <a:pPr>
              <a:lnSpc>
                <a:spcPct val="90000"/>
              </a:lnSpc>
              <a:buSzTx/>
              <a:buFont typeface="Times" charset="0"/>
              <a:buChar char="•"/>
            </a:pPr>
            <a:r>
              <a:rPr lang="en-US" altLang="en-US" dirty="0">
                <a:latin typeface="Arial" charset="0"/>
              </a:rPr>
              <a:t>In an AB</a:t>
            </a:r>
            <a:r>
              <a:rPr lang="en-US" altLang="en-US" baseline="-25000" dirty="0">
                <a:latin typeface="Arial" charset="0"/>
              </a:rPr>
              <a:t>4</a:t>
            </a:r>
            <a:r>
              <a:rPr lang="en-US" altLang="en-US" dirty="0">
                <a:latin typeface="Arial" charset="0"/>
              </a:rPr>
              <a:t> molecule, the distance between electron pairs is maximized if each A</a:t>
            </a:r>
            <a:r>
              <a:rPr lang="en-US" altLang="en-US" dirty="0">
                <a:latin typeface="Arial" charset="0"/>
                <a:cs typeface="Arial" charset="0"/>
              </a:rPr>
              <a:t>–B bond points to one of four corners of a tetrahedron.</a:t>
            </a:r>
            <a:endParaRPr lang="en-US" altLang="en-US" sz="2000" dirty="0">
              <a:latin typeface="Arial" charset="0"/>
              <a:cs typeface="Arial" charset="0"/>
            </a:endParaRPr>
          </a:p>
          <a:p>
            <a:pPr>
              <a:lnSpc>
                <a:spcPct val="95000"/>
              </a:lnSpc>
              <a:buClrTx/>
              <a:buSzTx/>
            </a:pPr>
            <a:endParaRPr lang="en-US" altLang="en-US" sz="2000" dirty="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39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1398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139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988"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100" name="Rectangle 4"/>
          <p:cNvSpPr>
            <a:spLocks noChangeArrowheads="1"/>
          </p:cNvSpPr>
          <p:nvPr/>
        </p:nvSpPr>
        <p:spPr bwMode="auto">
          <a:xfrm>
            <a:off x="981075" y="1582738"/>
            <a:ext cx="7705725"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692150"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buSzTx/>
              <a:buFont typeface="Times" charset="0"/>
              <a:buChar char="•"/>
            </a:pPr>
            <a:r>
              <a:rPr lang="en-US" altLang="en-US" dirty="0">
                <a:latin typeface="Arial" charset="0"/>
              </a:rPr>
              <a:t>VSEPR theory can also account for the geometries of molecules with unshared electron pairs.</a:t>
            </a:r>
          </a:p>
          <a:p>
            <a:pPr lvl="1">
              <a:buSzTx/>
              <a:buFont typeface="Times" charset="0"/>
              <a:buChar char="•"/>
            </a:pPr>
            <a:r>
              <a:rPr lang="en-US" altLang="en-US" sz="2000" dirty="0">
                <a:latin typeface="Arial" charset="0"/>
              </a:rPr>
              <a:t>examples: ammonia, NH</a:t>
            </a:r>
            <a:r>
              <a:rPr lang="en-US" altLang="en-US" sz="2000" baseline="-25000" dirty="0">
                <a:latin typeface="Arial" charset="0"/>
              </a:rPr>
              <a:t>3</a:t>
            </a:r>
            <a:r>
              <a:rPr lang="en-US" altLang="en-US" sz="2000" dirty="0">
                <a:latin typeface="Arial" charset="0"/>
              </a:rPr>
              <a:t>, and water, H</a:t>
            </a:r>
            <a:r>
              <a:rPr lang="en-US" altLang="en-US" sz="2000" baseline="-25000" dirty="0">
                <a:latin typeface="Arial" charset="0"/>
              </a:rPr>
              <a:t>2</a:t>
            </a:r>
            <a:r>
              <a:rPr lang="en-US" altLang="en-US" sz="2000" dirty="0">
                <a:latin typeface="Arial" charset="0"/>
              </a:rPr>
              <a:t>O.</a:t>
            </a:r>
          </a:p>
          <a:p>
            <a:pPr lvl="1">
              <a:buSzTx/>
              <a:buFont typeface="Times" charset="0"/>
              <a:buChar char="•"/>
            </a:pPr>
            <a:endParaRPr lang="en-US" altLang="en-US" sz="2000" dirty="0">
              <a:latin typeface="Arial" charset="0"/>
            </a:endParaRPr>
          </a:p>
          <a:p>
            <a:pPr>
              <a:buSzTx/>
              <a:buFont typeface="Times" charset="0"/>
              <a:buChar char="•"/>
            </a:pPr>
            <a:r>
              <a:rPr lang="en-US" altLang="en-US" dirty="0">
                <a:latin typeface="Arial" charset="0"/>
              </a:rPr>
              <a:t>The Lewis structure of ammonia shows that the central nitrogen atom has an unshared electron pair:</a:t>
            </a:r>
          </a:p>
        </p:txBody>
      </p:sp>
      <p:sp>
        <p:nvSpPr>
          <p:cNvPr id="3076105" name="Rectangle 9"/>
          <p:cNvSpPr>
            <a:spLocks noChangeArrowheads="1"/>
          </p:cNvSpPr>
          <p:nvPr/>
        </p:nvSpPr>
        <p:spPr bwMode="auto">
          <a:xfrm>
            <a:off x="914400" y="1033463"/>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0"/>
              </a:spcBef>
              <a:defRPr sz="2800" b="1">
                <a:solidFill>
                  <a:schemeClr val="tx1"/>
                </a:solidFill>
                <a:latin typeface="Arial" charset="0"/>
              </a:defRPr>
            </a:lvl1pPr>
            <a:lvl2pPr algn="l" eaLnBrk="0" hangingPunct="0">
              <a:spcBef>
                <a:spcPct val="0"/>
              </a:spcBef>
              <a:defRPr sz="2800" b="1">
                <a:solidFill>
                  <a:schemeClr val="tx1"/>
                </a:solidFill>
                <a:latin typeface="Arial" charset="0"/>
              </a:defRPr>
            </a:lvl2pPr>
            <a:lvl3pPr algn="l" eaLnBrk="0" hangingPunct="0">
              <a:spcBef>
                <a:spcPct val="0"/>
              </a:spcBef>
              <a:defRPr sz="2800" b="1">
                <a:solidFill>
                  <a:schemeClr val="tx1"/>
                </a:solidFill>
                <a:latin typeface="Arial" charset="0"/>
              </a:defRPr>
            </a:lvl3pPr>
            <a:lvl4pPr algn="l" eaLnBrk="0" hangingPunct="0">
              <a:spcBef>
                <a:spcPct val="0"/>
              </a:spcBef>
              <a:defRPr sz="2800" b="1">
                <a:solidFill>
                  <a:schemeClr val="tx1"/>
                </a:solidFill>
                <a:latin typeface="Arial" charset="0"/>
              </a:defRPr>
            </a:lvl4pPr>
            <a:lvl5pPr algn="l" eaLnBrk="0" hangingPunct="0">
              <a:spcBef>
                <a:spcPct val="0"/>
              </a:spcBef>
              <a:defRPr sz="2800" b="1">
                <a:solidFill>
                  <a:schemeClr val="tx1"/>
                </a:solidFill>
                <a:latin typeface="Arial" charset="0"/>
              </a:defRPr>
            </a:lvl5pPr>
            <a:lvl6pPr marL="457200" eaLnBrk="0" fontAlgn="base" hangingPunct="0">
              <a:spcBef>
                <a:spcPct val="0"/>
              </a:spcBef>
              <a:spcAft>
                <a:spcPct val="0"/>
              </a:spcAft>
              <a:defRPr sz="2800" b="1">
                <a:solidFill>
                  <a:schemeClr val="tx1"/>
                </a:solidFill>
                <a:latin typeface="Arial" charset="0"/>
              </a:defRPr>
            </a:lvl6pPr>
            <a:lvl7pPr marL="914400" eaLnBrk="0" fontAlgn="base" hangingPunct="0">
              <a:spcBef>
                <a:spcPct val="0"/>
              </a:spcBef>
              <a:spcAft>
                <a:spcPct val="0"/>
              </a:spcAft>
              <a:defRPr sz="2800" b="1">
                <a:solidFill>
                  <a:schemeClr val="tx1"/>
                </a:solidFill>
                <a:latin typeface="Arial" charset="0"/>
              </a:defRPr>
            </a:lvl7pPr>
            <a:lvl8pPr marL="1371600" eaLnBrk="0" fontAlgn="base" hangingPunct="0">
              <a:spcBef>
                <a:spcPct val="0"/>
              </a:spcBef>
              <a:spcAft>
                <a:spcPct val="0"/>
              </a:spcAft>
              <a:defRPr sz="2800" b="1">
                <a:solidFill>
                  <a:schemeClr val="tx1"/>
                </a:solidFill>
                <a:latin typeface="Arial" charset="0"/>
              </a:defRPr>
            </a:lvl8pPr>
            <a:lvl9pPr marL="1828800" eaLnBrk="0" fontAlgn="base" hangingPunct="0">
              <a:spcBef>
                <a:spcPct val="0"/>
              </a:spcBef>
              <a:spcAft>
                <a:spcPct val="0"/>
              </a:spcAft>
              <a:defRPr sz="2800" b="1">
                <a:solidFill>
                  <a:schemeClr val="tx1"/>
                </a:solidFill>
                <a:latin typeface="Arial" charset="0"/>
              </a:defRPr>
            </a:lvl9pPr>
          </a:lstStyle>
          <a:p>
            <a:pPr>
              <a:buClrTx/>
              <a:buSzTx/>
              <a:buFontTx/>
              <a:buNone/>
            </a:pPr>
            <a:r>
              <a:rPr lang="en-US" altLang="en-US"/>
              <a:t>VSEPR Theory, </a:t>
            </a:r>
            <a:r>
              <a:rPr lang="en-US" altLang="en-US" b="0" i="1"/>
              <a:t>continued</a:t>
            </a:r>
          </a:p>
        </p:txBody>
      </p:sp>
      <p:pic>
        <p:nvPicPr>
          <p:cNvPr id="3076106" name="Picture 10" descr="slide_10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733800"/>
            <a:ext cx="1295400" cy="1035050"/>
          </a:xfrm>
          <a:prstGeom prst="rect">
            <a:avLst/>
          </a:prstGeom>
          <a:noFill/>
          <a:extLst>
            <a:ext uri="{909E8E84-426E-40DD-AFC4-6F175D3DCCD1}">
              <a14:hiddenFill xmlns:a14="http://schemas.microsoft.com/office/drawing/2010/main">
                <a:solidFill>
                  <a:srgbClr val="FFFFFF"/>
                </a:solidFill>
              </a14:hiddenFill>
            </a:ext>
          </a:extLst>
        </p:spPr>
      </p:pic>
      <p:sp>
        <p:nvSpPr>
          <p:cNvPr id="3076107" name="Rectangle 11"/>
          <p:cNvSpPr>
            <a:spLocks noChangeArrowheads="1"/>
          </p:cNvSpPr>
          <p:nvPr/>
        </p:nvSpPr>
        <p:spPr bwMode="auto">
          <a:xfrm>
            <a:off x="981075" y="4724400"/>
            <a:ext cx="770572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692150"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buSzTx/>
              <a:buFont typeface="Times" charset="0"/>
              <a:buChar char="•"/>
            </a:pPr>
            <a:r>
              <a:rPr lang="en-US" altLang="en-US" dirty="0">
                <a:latin typeface="Arial" charset="0"/>
              </a:rPr>
              <a:t>VSEPR theory postulates that the lone pair occupies space around the nitrogen atom just as the bonding pairs do.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1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610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10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61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100" grpId="0" uiExpand="1" build="p" bldLvl="2"/>
      <p:bldP spid="3076107"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0132" name="Rectangle 4"/>
          <p:cNvSpPr>
            <a:spLocks noChangeArrowheads="1"/>
          </p:cNvSpPr>
          <p:nvPr/>
        </p:nvSpPr>
        <p:spPr bwMode="auto">
          <a:xfrm>
            <a:off x="904875" y="1582738"/>
            <a:ext cx="7705725"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buSzTx/>
              <a:buFont typeface="Times" charset="0"/>
              <a:buChar char="•"/>
            </a:pPr>
            <a:r>
              <a:rPr lang="en-US" altLang="en-US" dirty="0">
                <a:latin typeface="Arial" charset="0"/>
              </a:rPr>
              <a:t>Taking into account its unshared electron pair, NH</a:t>
            </a:r>
            <a:r>
              <a:rPr lang="en-US" altLang="en-US" baseline="-25000" dirty="0">
                <a:latin typeface="Arial" charset="0"/>
              </a:rPr>
              <a:t>3</a:t>
            </a:r>
            <a:r>
              <a:rPr lang="en-US" altLang="en-US" dirty="0">
                <a:latin typeface="Arial" charset="0"/>
              </a:rPr>
              <a:t> takes a tetrahedral shape, as in an AB</a:t>
            </a:r>
            <a:r>
              <a:rPr lang="en-US" altLang="en-US" baseline="-25000" dirty="0">
                <a:latin typeface="Arial" charset="0"/>
              </a:rPr>
              <a:t>4</a:t>
            </a:r>
            <a:r>
              <a:rPr lang="en-US" altLang="en-US" dirty="0">
                <a:latin typeface="Arial" charset="0"/>
              </a:rPr>
              <a:t> molecule.</a:t>
            </a:r>
          </a:p>
          <a:p>
            <a:pPr>
              <a:buSzTx/>
              <a:buFont typeface="Times" charset="0"/>
              <a:buChar char="•"/>
            </a:pPr>
            <a:endParaRPr lang="en-US" altLang="en-US" dirty="0">
              <a:latin typeface="Arial" charset="0"/>
            </a:endParaRPr>
          </a:p>
          <a:p>
            <a:pPr>
              <a:buSzTx/>
              <a:buFont typeface="Times" charset="0"/>
              <a:buChar char="•"/>
            </a:pPr>
            <a:r>
              <a:rPr lang="en-US" altLang="en-US" dirty="0">
                <a:latin typeface="Arial" charset="0"/>
              </a:rPr>
              <a:t>The shape of a molecule refers to the </a:t>
            </a:r>
            <a:r>
              <a:rPr lang="en-US" altLang="en-US" i="1" dirty="0">
                <a:latin typeface="Arial" charset="0"/>
              </a:rPr>
              <a:t>positions of atoms only.</a:t>
            </a:r>
            <a:r>
              <a:rPr lang="en-US" altLang="en-US" dirty="0">
                <a:latin typeface="Arial" charset="0"/>
              </a:rPr>
              <a:t> </a:t>
            </a:r>
          </a:p>
          <a:p>
            <a:pPr>
              <a:buSzTx/>
              <a:buFont typeface="Times" charset="0"/>
              <a:buChar char="•"/>
            </a:pPr>
            <a:endParaRPr lang="en-US" altLang="en-US" dirty="0">
              <a:latin typeface="Arial" charset="0"/>
            </a:endParaRPr>
          </a:p>
          <a:p>
            <a:pPr>
              <a:buSzTx/>
              <a:buFont typeface="Times" charset="0"/>
              <a:buChar char="•"/>
            </a:pPr>
            <a:r>
              <a:rPr lang="en-US" altLang="en-US" dirty="0">
                <a:latin typeface="Arial" charset="0"/>
              </a:rPr>
              <a:t>The geometry of an ammonia molecule is that of a pyramid with a triangular base.</a:t>
            </a:r>
          </a:p>
          <a:p>
            <a:pPr>
              <a:buSzTx/>
              <a:buFont typeface="Times" charset="0"/>
              <a:buChar char="•"/>
            </a:pPr>
            <a:endParaRPr lang="en-US" altLang="en-US" dirty="0">
              <a:latin typeface="Arial" charset="0"/>
            </a:endParaRPr>
          </a:p>
          <a:p>
            <a:pPr>
              <a:buSzTx/>
              <a:buFont typeface="Times" charset="0"/>
              <a:buChar char="•"/>
            </a:pPr>
            <a:r>
              <a:rPr lang="en-US" altLang="en-US" dirty="0">
                <a:latin typeface="Arial" charset="0"/>
              </a:rPr>
              <a:t>H</a:t>
            </a:r>
            <a:r>
              <a:rPr lang="en-US" altLang="en-US" baseline="-25000" dirty="0">
                <a:latin typeface="Arial" charset="0"/>
              </a:rPr>
              <a:t>2</a:t>
            </a:r>
            <a:r>
              <a:rPr lang="en-US" altLang="en-US" dirty="0">
                <a:latin typeface="Arial" charset="0"/>
              </a:rPr>
              <a:t>O has two unshared pairs, and its molecular geometry takes the shape of a “bent,” or angular, molecule.</a:t>
            </a:r>
            <a:r>
              <a:rPr lang="en-US" altLang="en-US" sz="2000" b="1" dirty="0">
                <a:latin typeface="Arial" charset="0"/>
              </a:rPr>
              <a:t> </a:t>
            </a:r>
            <a:endParaRPr lang="en-US" altLang="en-US" dirty="0">
              <a:latin typeface="Arial" charset="0"/>
            </a:endParaRPr>
          </a:p>
        </p:txBody>
      </p:sp>
      <p:sp>
        <p:nvSpPr>
          <p:cNvPr id="3120137" name="Rectangle 9"/>
          <p:cNvSpPr>
            <a:spLocks noChangeArrowheads="1"/>
          </p:cNvSpPr>
          <p:nvPr/>
        </p:nvSpPr>
        <p:spPr bwMode="auto">
          <a:xfrm>
            <a:off x="914400" y="1033463"/>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0"/>
              </a:spcBef>
              <a:defRPr sz="2800" b="1">
                <a:solidFill>
                  <a:schemeClr val="tx1"/>
                </a:solidFill>
                <a:latin typeface="Arial" charset="0"/>
              </a:defRPr>
            </a:lvl1pPr>
            <a:lvl2pPr algn="l" eaLnBrk="0" hangingPunct="0">
              <a:spcBef>
                <a:spcPct val="0"/>
              </a:spcBef>
              <a:defRPr sz="2800" b="1">
                <a:solidFill>
                  <a:schemeClr val="tx1"/>
                </a:solidFill>
                <a:latin typeface="Arial" charset="0"/>
              </a:defRPr>
            </a:lvl2pPr>
            <a:lvl3pPr algn="l" eaLnBrk="0" hangingPunct="0">
              <a:spcBef>
                <a:spcPct val="0"/>
              </a:spcBef>
              <a:defRPr sz="2800" b="1">
                <a:solidFill>
                  <a:schemeClr val="tx1"/>
                </a:solidFill>
                <a:latin typeface="Arial" charset="0"/>
              </a:defRPr>
            </a:lvl3pPr>
            <a:lvl4pPr algn="l" eaLnBrk="0" hangingPunct="0">
              <a:spcBef>
                <a:spcPct val="0"/>
              </a:spcBef>
              <a:defRPr sz="2800" b="1">
                <a:solidFill>
                  <a:schemeClr val="tx1"/>
                </a:solidFill>
                <a:latin typeface="Arial" charset="0"/>
              </a:defRPr>
            </a:lvl4pPr>
            <a:lvl5pPr algn="l" eaLnBrk="0" hangingPunct="0">
              <a:spcBef>
                <a:spcPct val="0"/>
              </a:spcBef>
              <a:defRPr sz="2800" b="1">
                <a:solidFill>
                  <a:schemeClr val="tx1"/>
                </a:solidFill>
                <a:latin typeface="Arial" charset="0"/>
              </a:defRPr>
            </a:lvl5pPr>
            <a:lvl6pPr marL="457200" eaLnBrk="0" fontAlgn="base" hangingPunct="0">
              <a:spcBef>
                <a:spcPct val="0"/>
              </a:spcBef>
              <a:spcAft>
                <a:spcPct val="0"/>
              </a:spcAft>
              <a:defRPr sz="2800" b="1">
                <a:solidFill>
                  <a:schemeClr val="tx1"/>
                </a:solidFill>
                <a:latin typeface="Arial" charset="0"/>
              </a:defRPr>
            </a:lvl6pPr>
            <a:lvl7pPr marL="914400" eaLnBrk="0" fontAlgn="base" hangingPunct="0">
              <a:spcBef>
                <a:spcPct val="0"/>
              </a:spcBef>
              <a:spcAft>
                <a:spcPct val="0"/>
              </a:spcAft>
              <a:defRPr sz="2800" b="1">
                <a:solidFill>
                  <a:schemeClr val="tx1"/>
                </a:solidFill>
                <a:latin typeface="Arial" charset="0"/>
              </a:defRPr>
            </a:lvl7pPr>
            <a:lvl8pPr marL="1371600" eaLnBrk="0" fontAlgn="base" hangingPunct="0">
              <a:spcBef>
                <a:spcPct val="0"/>
              </a:spcBef>
              <a:spcAft>
                <a:spcPct val="0"/>
              </a:spcAft>
              <a:defRPr sz="2800" b="1">
                <a:solidFill>
                  <a:schemeClr val="tx1"/>
                </a:solidFill>
                <a:latin typeface="Arial" charset="0"/>
              </a:defRPr>
            </a:lvl8pPr>
            <a:lvl9pPr marL="1828800" eaLnBrk="0" fontAlgn="base" hangingPunct="0">
              <a:spcBef>
                <a:spcPct val="0"/>
              </a:spcBef>
              <a:spcAft>
                <a:spcPct val="0"/>
              </a:spcAft>
              <a:defRPr sz="2800" b="1">
                <a:solidFill>
                  <a:schemeClr val="tx1"/>
                </a:solidFill>
                <a:latin typeface="Arial" charset="0"/>
              </a:defRPr>
            </a:lvl9pPr>
          </a:lstStyle>
          <a:p>
            <a:pPr>
              <a:buClrTx/>
              <a:buSzTx/>
              <a:buFontTx/>
              <a:buNone/>
            </a:pPr>
            <a:r>
              <a:rPr lang="en-US" altLang="en-US"/>
              <a:t>VSEPR Theory, </a:t>
            </a:r>
            <a:r>
              <a:rPr lang="en-US" altLang="en-US" b="0" i="1"/>
              <a:t>continued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201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201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2013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2013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0132"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6934" name="Rectangle 6"/>
          <p:cNvSpPr>
            <a:spLocks noChangeArrowheads="1"/>
          </p:cNvSpPr>
          <p:nvPr/>
        </p:nvSpPr>
        <p:spPr bwMode="auto">
          <a:xfrm>
            <a:off x="981075" y="4262438"/>
            <a:ext cx="7348538" cy="185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692150" indent="-234950"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lnSpc>
                <a:spcPct val="95000"/>
              </a:lnSpc>
              <a:buClrTx/>
              <a:buSzTx/>
              <a:buFont typeface="Times" charset="0"/>
              <a:buChar char="•"/>
            </a:pPr>
            <a:r>
              <a:rPr lang="en-US" altLang="en-US" dirty="0">
                <a:latin typeface="Arial" charset="0"/>
              </a:rPr>
              <a:t>Unshared electron pairs repel other electron pairs more strongly than bonding pairs do.</a:t>
            </a:r>
          </a:p>
          <a:p>
            <a:pPr>
              <a:lnSpc>
                <a:spcPct val="50000"/>
              </a:lnSpc>
              <a:buClrTx/>
              <a:buSzTx/>
              <a:buFont typeface="Times" charset="0"/>
              <a:buChar char="•"/>
            </a:pPr>
            <a:endParaRPr lang="en-US" altLang="en-US" dirty="0">
              <a:latin typeface="Arial" charset="0"/>
            </a:endParaRPr>
          </a:p>
          <a:p>
            <a:pPr lvl="1">
              <a:lnSpc>
                <a:spcPct val="95000"/>
              </a:lnSpc>
              <a:buClrTx/>
              <a:buSzTx/>
              <a:buFont typeface="Times" charset="0"/>
              <a:buChar char="•"/>
            </a:pPr>
            <a:r>
              <a:rPr lang="en-US" altLang="en-US" sz="2000" dirty="0">
                <a:latin typeface="Arial" charset="0"/>
              </a:rPr>
              <a:t>This is why the bond angles in ammonia and water are somewhat less than the 109.5</a:t>
            </a:r>
            <a:r>
              <a:rPr lang="en-US" altLang="en-US" sz="2000" dirty="0">
                <a:latin typeface="Arial" charset="0"/>
                <a:cs typeface="Arial" charset="0"/>
              </a:rPr>
              <a:t>° bond angles of a perfectly tetrahedral molecule</a:t>
            </a:r>
            <a:r>
              <a:rPr lang="en-US" altLang="en-US" sz="2000" dirty="0">
                <a:latin typeface="Arial" charset="0"/>
              </a:rPr>
              <a:t>.</a:t>
            </a:r>
          </a:p>
        </p:txBody>
      </p:sp>
      <p:graphicFrame>
        <p:nvGraphicFramePr>
          <p:cNvPr id="3196937" name="Object 9"/>
          <p:cNvGraphicFramePr>
            <a:graphicFrameLocks noChangeAspect="1"/>
          </p:cNvGraphicFramePr>
          <p:nvPr/>
        </p:nvGraphicFramePr>
        <p:xfrm>
          <a:off x="990600" y="1612900"/>
          <a:ext cx="7339013" cy="2578100"/>
        </p:xfrm>
        <a:graphic>
          <a:graphicData uri="http://schemas.openxmlformats.org/presentationml/2006/ole">
            <mc:AlternateContent xmlns:mc="http://schemas.openxmlformats.org/markup-compatibility/2006">
              <mc:Choice xmlns:v="urn:schemas-microsoft-com:vml" Requires="v">
                <p:oleObj spid="_x0000_s3196956" name="Image" r:id="rId4" imgW="5982007" imgH="2101587" progId="Photoshop.Image.7">
                  <p:embed/>
                </p:oleObj>
              </mc:Choice>
              <mc:Fallback>
                <p:oleObj name="Image" r:id="rId4" imgW="5982007" imgH="2101587" progId="Photoshop.Image.7">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12900"/>
                        <a:ext cx="7339013" cy="25781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96938" name="Rectangle 10"/>
          <p:cNvSpPr>
            <a:spLocks noChangeArrowheads="1"/>
          </p:cNvSpPr>
          <p:nvPr/>
        </p:nvSpPr>
        <p:spPr bwMode="auto">
          <a:xfrm>
            <a:off x="914400" y="9906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0"/>
              </a:spcBef>
              <a:defRPr sz="2800" b="1">
                <a:solidFill>
                  <a:schemeClr val="tx1"/>
                </a:solidFill>
                <a:latin typeface="Arial" charset="0"/>
              </a:defRPr>
            </a:lvl1pPr>
            <a:lvl2pPr algn="l" eaLnBrk="0" hangingPunct="0">
              <a:spcBef>
                <a:spcPct val="0"/>
              </a:spcBef>
              <a:defRPr sz="2800" b="1">
                <a:solidFill>
                  <a:schemeClr val="tx1"/>
                </a:solidFill>
                <a:latin typeface="Arial" charset="0"/>
              </a:defRPr>
            </a:lvl2pPr>
            <a:lvl3pPr algn="l" eaLnBrk="0" hangingPunct="0">
              <a:spcBef>
                <a:spcPct val="0"/>
              </a:spcBef>
              <a:defRPr sz="2800" b="1">
                <a:solidFill>
                  <a:schemeClr val="tx1"/>
                </a:solidFill>
                <a:latin typeface="Arial" charset="0"/>
              </a:defRPr>
            </a:lvl3pPr>
            <a:lvl4pPr algn="l" eaLnBrk="0" hangingPunct="0">
              <a:spcBef>
                <a:spcPct val="0"/>
              </a:spcBef>
              <a:defRPr sz="2800" b="1">
                <a:solidFill>
                  <a:schemeClr val="tx1"/>
                </a:solidFill>
                <a:latin typeface="Arial" charset="0"/>
              </a:defRPr>
            </a:lvl4pPr>
            <a:lvl5pPr algn="l" eaLnBrk="0" hangingPunct="0">
              <a:spcBef>
                <a:spcPct val="0"/>
              </a:spcBef>
              <a:defRPr sz="2800" b="1">
                <a:solidFill>
                  <a:schemeClr val="tx1"/>
                </a:solidFill>
                <a:latin typeface="Arial" charset="0"/>
              </a:defRPr>
            </a:lvl5pPr>
            <a:lvl6pPr marL="457200" eaLnBrk="0" fontAlgn="base" hangingPunct="0">
              <a:spcBef>
                <a:spcPct val="0"/>
              </a:spcBef>
              <a:spcAft>
                <a:spcPct val="0"/>
              </a:spcAft>
              <a:defRPr sz="2800" b="1">
                <a:solidFill>
                  <a:schemeClr val="tx1"/>
                </a:solidFill>
                <a:latin typeface="Arial" charset="0"/>
              </a:defRPr>
            </a:lvl6pPr>
            <a:lvl7pPr marL="914400" eaLnBrk="0" fontAlgn="base" hangingPunct="0">
              <a:spcBef>
                <a:spcPct val="0"/>
              </a:spcBef>
              <a:spcAft>
                <a:spcPct val="0"/>
              </a:spcAft>
              <a:defRPr sz="2800" b="1">
                <a:solidFill>
                  <a:schemeClr val="tx1"/>
                </a:solidFill>
                <a:latin typeface="Arial" charset="0"/>
              </a:defRPr>
            </a:lvl7pPr>
            <a:lvl8pPr marL="1371600" eaLnBrk="0" fontAlgn="base" hangingPunct="0">
              <a:spcBef>
                <a:spcPct val="0"/>
              </a:spcBef>
              <a:spcAft>
                <a:spcPct val="0"/>
              </a:spcAft>
              <a:defRPr sz="2800" b="1">
                <a:solidFill>
                  <a:schemeClr val="tx1"/>
                </a:solidFill>
                <a:latin typeface="Arial" charset="0"/>
              </a:defRPr>
            </a:lvl8pPr>
            <a:lvl9pPr marL="1828800" eaLnBrk="0" fontAlgn="base" hangingPunct="0">
              <a:spcBef>
                <a:spcPct val="0"/>
              </a:spcBef>
              <a:spcAft>
                <a:spcPct val="0"/>
              </a:spcAft>
              <a:defRPr sz="2800" b="1">
                <a:solidFill>
                  <a:schemeClr val="tx1"/>
                </a:solidFill>
                <a:latin typeface="Arial" charset="0"/>
              </a:defRPr>
            </a:lvl9pPr>
          </a:lstStyle>
          <a:p>
            <a:pPr>
              <a:buClrTx/>
              <a:buSzTx/>
              <a:buFontTx/>
              <a:buNone/>
            </a:pPr>
            <a:r>
              <a:rPr lang="en-US" altLang="en-US"/>
              <a:t>VSEPR Theory, </a:t>
            </a:r>
            <a:r>
              <a:rPr lang="en-US" altLang="en-US" b="0" i="1"/>
              <a:t>continued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69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69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6934"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077200" cy="5257800"/>
          </a:xfrm>
        </p:spPr>
        <p:txBody>
          <a:bodyPr/>
          <a:lstStyle/>
          <a:p>
            <a:pPr marL="109728" indent="0">
              <a:buNone/>
            </a:pPr>
            <a:r>
              <a:rPr lang="en-US" b="1" dirty="0">
                <a:solidFill>
                  <a:schemeClr val="tx1"/>
                </a:solidFill>
                <a:latin typeface="+mn-lt"/>
                <a:ea typeface="+mn-ea"/>
                <a:cs typeface="+mn-cs"/>
              </a:rPr>
              <a:t>Big Idea</a:t>
            </a:r>
            <a:endParaRPr lang="en-US" dirty="0">
              <a:solidFill>
                <a:schemeClr val="tx1"/>
              </a:solidFill>
              <a:latin typeface="+mn-lt"/>
              <a:ea typeface="+mn-ea"/>
              <a:cs typeface="+mn-cs"/>
            </a:endParaRPr>
          </a:p>
          <a:p>
            <a:pPr marL="109728" indent="0">
              <a:buNone/>
            </a:pPr>
            <a:r>
              <a:rPr lang="en-US" dirty="0">
                <a:solidFill>
                  <a:schemeClr val="tx1"/>
                </a:solidFill>
                <a:latin typeface="+mn-lt"/>
                <a:ea typeface="+mn-ea"/>
                <a:cs typeface="+mn-cs"/>
              </a:rPr>
              <a:t> </a:t>
            </a:r>
          </a:p>
          <a:p>
            <a:pPr marL="109728" lvl="0" indent="0">
              <a:buNone/>
            </a:pPr>
            <a:r>
              <a:rPr lang="en-US" dirty="0">
                <a:solidFill>
                  <a:schemeClr val="tx1"/>
                </a:solidFill>
                <a:latin typeface="+mn-lt"/>
                <a:ea typeface="+mn-ea"/>
                <a:cs typeface="+mn-cs"/>
              </a:rPr>
              <a:t>There are attractions between atoms that increase their stability.</a:t>
            </a:r>
          </a:p>
          <a:p>
            <a:pPr marL="109728" indent="0">
              <a:buNone/>
            </a:pPr>
            <a:r>
              <a:rPr lang="en-US" dirty="0">
                <a:solidFill>
                  <a:schemeClr val="tx1"/>
                </a:solidFill>
                <a:latin typeface="+mn-lt"/>
                <a:ea typeface="+mn-ea"/>
                <a:cs typeface="+mn-cs"/>
              </a:rPr>
              <a:t> </a:t>
            </a:r>
          </a:p>
          <a:p>
            <a:pPr marL="109728" indent="0">
              <a:buNone/>
            </a:pPr>
            <a:r>
              <a:rPr lang="en-US" i="1" dirty="0">
                <a:solidFill>
                  <a:schemeClr val="tx1"/>
                </a:solidFill>
                <a:latin typeface="+mn-lt"/>
                <a:ea typeface="+mn-ea"/>
                <a:cs typeface="+mn-cs"/>
              </a:rPr>
              <a:t> </a:t>
            </a:r>
            <a:endParaRPr lang="en-US"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413199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7956" name="Rectangle 4"/>
          <p:cNvSpPr>
            <a:spLocks noChangeArrowheads="1"/>
          </p:cNvSpPr>
          <p:nvPr/>
        </p:nvSpPr>
        <p:spPr bwMode="auto">
          <a:xfrm>
            <a:off x="904875" y="1582738"/>
            <a:ext cx="770572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695325" indent="-230188"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lnSpc>
                <a:spcPct val="95000"/>
              </a:lnSpc>
              <a:buSzTx/>
              <a:buFont typeface="Times" charset="0"/>
              <a:buChar char="•"/>
            </a:pPr>
            <a:r>
              <a:rPr lang="en-US" altLang="en-US" dirty="0">
                <a:latin typeface="Arial" charset="0"/>
              </a:rPr>
              <a:t>The same basic principles of VSEPR theory that have been described can be used to determine the geometry of several additional types of molecules, such as AB</a:t>
            </a:r>
            <a:r>
              <a:rPr lang="en-US" altLang="en-US" baseline="-25000" dirty="0">
                <a:latin typeface="Arial" charset="0"/>
              </a:rPr>
              <a:t>2</a:t>
            </a:r>
            <a:r>
              <a:rPr lang="en-US" altLang="en-US" dirty="0">
                <a:latin typeface="Arial" charset="0"/>
              </a:rPr>
              <a:t>E, AB</a:t>
            </a:r>
            <a:r>
              <a:rPr lang="en-US" altLang="en-US" baseline="-25000" dirty="0">
                <a:latin typeface="Arial" charset="0"/>
              </a:rPr>
              <a:t>2</a:t>
            </a:r>
            <a:r>
              <a:rPr lang="en-US" altLang="en-US" dirty="0">
                <a:latin typeface="Arial" charset="0"/>
              </a:rPr>
              <a:t>E</a:t>
            </a:r>
            <a:r>
              <a:rPr lang="en-US" altLang="en-US" baseline="-25000" dirty="0">
                <a:latin typeface="Arial" charset="0"/>
              </a:rPr>
              <a:t>2</a:t>
            </a:r>
            <a:r>
              <a:rPr lang="en-US" altLang="en-US" dirty="0">
                <a:latin typeface="Arial" charset="0"/>
              </a:rPr>
              <a:t>, AB</a:t>
            </a:r>
            <a:r>
              <a:rPr lang="en-US" altLang="en-US" baseline="-25000" dirty="0">
                <a:latin typeface="Arial" charset="0"/>
              </a:rPr>
              <a:t>5</a:t>
            </a:r>
            <a:r>
              <a:rPr lang="en-US" altLang="en-US" dirty="0">
                <a:latin typeface="Arial" charset="0"/>
              </a:rPr>
              <a:t>, and AB</a:t>
            </a:r>
            <a:r>
              <a:rPr lang="en-US" altLang="en-US" baseline="-25000" dirty="0">
                <a:latin typeface="Arial" charset="0"/>
              </a:rPr>
              <a:t>6</a:t>
            </a:r>
            <a:r>
              <a:rPr lang="en-US" altLang="en-US" dirty="0">
                <a:latin typeface="Arial" charset="0"/>
              </a:rPr>
              <a:t>.</a:t>
            </a:r>
          </a:p>
          <a:p>
            <a:pPr>
              <a:lnSpc>
                <a:spcPct val="95000"/>
              </a:lnSpc>
              <a:buClrTx/>
              <a:buSzTx/>
            </a:pPr>
            <a:endParaRPr lang="en-US" altLang="en-US" dirty="0">
              <a:latin typeface="Arial" charset="0"/>
            </a:endParaRPr>
          </a:p>
          <a:p>
            <a:pPr lvl="1">
              <a:lnSpc>
                <a:spcPct val="95000"/>
              </a:lnSpc>
              <a:buSzTx/>
            </a:pPr>
            <a:r>
              <a:rPr lang="en-US" altLang="en-US" dirty="0">
                <a:latin typeface="Arial" charset="0"/>
              </a:rPr>
              <a:t>Treat double and triple bonds the same way as single bonds.</a:t>
            </a:r>
          </a:p>
          <a:p>
            <a:pPr lvl="1">
              <a:lnSpc>
                <a:spcPct val="95000"/>
              </a:lnSpc>
              <a:buClrTx/>
              <a:buSzTx/>
            </a:pPr>
            <a:endParaRPr lang="en-US" altLang="en-US" dirty="0">
              <a:latin typeface="Arial" charset="0"/>
            </a:endParaRPr>
          </a:p>
          <a:p>
            <a:pPr lvl="1">
              <a:lnSpc>
                <a:spcPct val="95000"/>
              </a:lnSpc>
              <a:buSzTx/>
            </a:pPr>
            <a:r>
              <a:rPr lang="en-US" altLang="en-US" dirty="0">
                <a:latin typeface="Arial" charset="0"/>
              </a:rPr>
              <a:t>Treat polyatomic ions similarly to molecules.</a:t>
            </a:r>
          </a:p>
          <a:p>
            <a:pPr lvl="1">
              <a:lnSpc>
                <a:spcPct val="95000"/>
              </a:lnSpc>
              <a:buClrTx/>
              <a:buSzTx/>
            </a:pPr>
            <a:endParaRPr lang="en-US" altLang="en-US" dirty="0">
              <a:latin typeface="Arial" charset="0"/>
            </a:endParaRPr>
          </a:p>
          <a:p>
            <a:pPr lvl="1">
              <a:lnSpc>
                <a:spcPct val="95000"/>
              </a:lnSpc>
              <a:buSzTx/>
            </a:pPr>
            <a:r>
              <a:rPr lang="en-US" altLang="en-US" dirty="0">
                <a:latin typeface="Arial" charset="0"/>
              </a:rPr>
              <a:t>The next slide shows several more examples of molecular geometries determined by VSEPR theory.</a:t>
            </a:r>
            <a:endParaRPr lang="en-US" altLang="en-US" b="1" dirty="0">
              <a:latin typeface="Arial" charset="0"/>
            </a:endParaRPr>
          </a:p>
        </p:txBody>
      </p:sp>
      <p:sp>
        <p:nvSpPr>
          <p:cNvPr id="3197959" name="Rectangle 7"/>
          <p:cNvSpPr>
            <a:spLocks noChangeArrowheads="1"/>
          </p:cNvSpPr>
          <p:nvPr/>
        </p:nvSpPr>
        <p:spPr bwMode="auto">
          <a:xfrm>
            <a:off x="914400" y="1033463"/>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0"/>
              </a:spcBef>
              <a:defRPr sz="2800" b="1">
                <a:solidFill>
                  <a:schemeClr val="tx1"/>
                </a:solidFill>
                <a:latin typeface="Arial" charset="0"/>
              </a:defRPr>
            </a:lvl1pPr>
            <a:lvl2pPr algn="l" eaLnBrk="0" hangingPunct="0">
              <a:spcBef>
                <a:spcPct val="0"/>
              </a:spcBef>
              <a:defRPr sz="2800" b="1">
                <a:solidFill>
                  <a:schemeClr val="tx1"/>
                </a:solidFill>
                <a:latin typeface="Arial" charset="0"/>
              </a:defRPr>
            </a:lvl2pPr>
            <a:lvl3pPr algn="l" eaLnBrk="0" hangingPunct="0">
              <a:spcBef>
                <a:spcPct val="0"/>
              </a:spcBef>
              <a:defRPr sz="2800" b="1">
                <a:solidFill>
                  <a:schemeClr val="tx1"/>
                </a:solidFill>
                <a:latin typeface="Arial" charset="0"/>
              </a:defRPr>
            </a:lvl3pPr>
            <a:lvl4pPr algn="l" eaLnBrk="0" hangingPunct="0">
              <a:spcBef>
                <a:spcPct val="0"/>
              </a:spcBef>
              <a:defRPr sz="2800" b="1">
                <a:solidFill>
                  <a:schemeClr val="tx1"/>
                </a:solidFill>
                <a:latin typeface="Arial" charset="0"/>
              </a:defRPr>
            </a:lvl4pPr>
            <a:lvl5pPr algn="l" eaLnBrk="0" hangingPunct="0">
              <a:spcBef>
                <a:spcPct val="0"/>
              </a:spcBef>
              <a:defRPr sz="2800" b="1">
                <a:solidFill>
                  <a:schemeClr val="tx1"/>
                </a:solidFill>
                <a:latin typeface="Arial" charset="0"/>
              </a:defRPr>
            </a:lvl5pPr>
            <a:lvl6pPr marL="457200" eaLnBrk="0" fontAlgn="base" hangingPunct="0">
              <a:spcBef>
                <a:spcPct val="0"/>
              </a:spcBef>
              <a:spcAft>
                <a:spcPct val="0"/>
              </a:spcAft>
              <a:defRPr sz="2800" b="1">
                <a:solidFill>
                  <a:schemeClr val="tx1"/>
                </a:solidFill>
                <a:latin typeface="Arial" charset="0"/>
              </a:defRPr>
            </a:lvl6pPr>
            <a:lvl7pPr marL="914400" eaLnBrk="0" fontAlgn="base" hangingPunct="0">
              <a:spcBef>
                <a:spcPct val="0"/>
              </a:spcBef>
              <a:spcAft>
                <a:spcPct val="0"/>
              </a:spcAft>
              <a:defRPr sz="2800" b="1">
                <a:solidFill>
                  <a:schemeClr val="tx1"/>
                </a:solidFill>
                <a:latin typeface="Arial" charset="0"/>
              </a:defRPr>
            </a:lvl7pPr>
            <a:lvl8pPr marL="1371600" eaLnBrk="0" fontAlgn="base" hangingPunct="0">
              <a:spcBef>
                <a:spcPct val="0"/>
              </a:spcBef>
              <a:spcAft>
                <a:spcPct val="0"/>
              </a:spcAft>
              <a:defRPr sz="2800" b="1">
                <a:solidFill>
                  <a:schemeClr val="tx1"/>
                </a:solidFill>
                <a:latin typeface="Arial" charset="0"/>
              </a:defRPr>
            </a:lvl8pPr>
            <a:lvl9pPr marL="1828800" eaLnBrk="0" fontAlgn="base" hangingPunct="0">
              <a:spcBef>
                <a:spcPct val="0"/>
              </a:spcBef>
              <a:spcAft>
                <a:spcPct val="0"/>
              </a:spcAft>
              <a:defRPr sz="2800" b="1">
                <a:solidFill>
                  <a:schemeClr val="tx1"/>
                </a:solidFill>
                <a:latin typeface="Arial" charset="0"/>
              </a:defRPr>
            </a:lvl9pPr>
          </a:lstStyle>
          <a:p>
            <a:pPr>
              <a:buClrTx/>
              <a:buSzTx/>
              <a:buFontTx/>
              <a:buNone/>
            </a:pPr>
            <a:r>
              <a:rPr lang="en-US" altLang="en-US"/>
              <a:t>VSEPR Theory, </a:t>
            </a:r>
            <a:r>
              <a:rPr lang="en-US" altLang="en-US" b="0" i="1"/>
              <a:t>continued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79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795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9795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979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956"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1154" name="Rectangle 2"/>
          <p:cNvSpPr>
            <a:spLocks noGrp="1" noChangeArrowheads="1"/>
          </p:cNvSpPr>
          <p:nvPr>
            <p:ph type="title"/>
          </p:nvPr>
        </p:nvSpPr>
        <p:spPr>
          <a:xfrm>
            <a:off x="838200" y="1066800"/>
            <a:ext cx="6324600" cy="533400"/>
          </a:xfrm>
          <a:noFill/>
          <a:ln/>
        </p:spPr>
        <p:txBody>
          <a:bodyPr>
            <a:normAutofit fontScale="90000"/>
          </a:bodyPr>
          <a:lstStyle/>
          <a:p>
            <a:r>
              <a:rPr lang="en-US" altLang="en-US"/>
              <a:t>VSEPR and Molecular Geometry</a:t>
            </a:r>
          </a:p>
        </p:txBody>
      </p:sp>
      <p:pic>
        <p:nvPicPr>
          <p:cNvPr id="3121160" name="Picture 8" descr="Untitled-7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8001000" cy="410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5234" name="Rectangle 2"/>
          <p:cNvSpPr>
            <a:spLocks noGrp="1" noChangeArrowheads="1"/>
          </p:cNvSpPr>
          <p:nvPr>
            <p:ph type="title"/>
          </p:nvPr>
        </p:nvSpPr>
        <p:spPr>
          <a:xfrm>
            <a:off x="838200" y="1066800"/>
            <a:ext cx="6324600" cy="533400"/>
          </a:xfrm>
          <a:noFill/>
          <a:ln/>
        </p:spPr>
        <p:txBody>
          <a:bodyPr>
            <a:normAutofit fontScale="90000"/>
          </a:bodyPr>
          <a:lstStyle/>
          <a:p>
            <a:r>
              <a:rPr lang="en-US" altLang="en-US" dirty="0"/>
              <a:t>VSEPR and Molecular Geometry</a:t>
            </a:r>
          </a:p>
        </p:txBody>
      </p:sp>
      <p:pic>
        <p:nvPicPr>
          <p:cNvPr id="3295238" name="Picture 6" descr="Untitled-8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7848600" cy="4556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7954" name="Picture 2" descr="\includegraphics[scale=1.0]{VSEPR_shapes.eps}"/>
          <p:cNvPicPr>
            <a:picLocks noChangeAspect="1" noChangeArrowheads="1"/>
          </p:cNvPicPr>
          <p:nvPr/>
        </p:nvPicPr>
        <p:blipFill rotWithShape="1">
          <a:blip r:embed="rId3">
            <a:extLst>
              <a:ext uri="{28A0092B-C50C-407E-A947-70E740481C1C}">
                <a14:useLocalDpi xmlns:a14="http://schemas.microsoft.com/office/drawing/2010/main" val="0"/>
              </a:ext>
            </a:extLst>
          </a:blip>
          <a:srcRect l="-1622" t="-33" r="13414" b="46056"/>
          <a:stretch/>
        </p:blipFill>
        <p:spPr bwMode="auto">
          <a:xfrm>
            <a:off x="609600" y="304800"/>
            <a:ext cx="8287657" cy="593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181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7954" name="Picture 2" descr="\includegraphics[scale=1.0]{VSEPR_shapes.eps}"/>
          <p:cNvPicPr>
            <a:picLocks noChangeAspect="1" noChangeArrowheads="1"/>
          </p:cNvPicPr>
          <p:nvPr/>
        </p:nvPicPr>
        <p:blipFill rotWithShape="1">
          <a:blip r:embed="rId3">
            <a:extLst>
              <a:ext uri="{28A0092B-C50C-407E-A947-70E740481C1C}">
                <a14:useLocalDpi xmlns:a14="http://schemas.microsoft.com/office/drawing/2010/main" val="0"/>
              </a:ext>
            </a:extLst>
          </a:blip>
          <a:srcRect t="54652"/>
          <a:stretch/>
        </p:blipFill>
        <p:spPr bwMode="auto">
          <a:xfrm>
            <a:off x="129292" y="762000"/>
            <a:ext cx="875663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55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077200" cy="5410200"/>
          </a:xfrm>
          <a:ln>
            <a:solidFill>
              <a:schemeClr val="bg1"/>
            </a:solidFill>
          </a:ln>
        </p:spPr>
        <p:txBody>
          <a:bodyPr>
            <a:normAutofit lnSpcReduction="10000"/>
          </a:bodyPr>
          <a:lstStyle/>
          <a:p>
            <a:pPr marL="109728" indent="0">
              <a:buNone/>
            </a:pPr>
            <a:r>
              <a:rPr lang="en-US" b="1" dirty="0" smtClean="0">
                <a:latin typeface="+mn-lt"/>
                <a:ea typeface="+mn-ea"/>
                <a:cs typeface="+mn-cs"/>
              </a:rPr>
              <a:t>Core Concepts</a:t>
            </a:r>
            <a:endParaRPr lang="en-US" dirty="0" smtClean="0">
              <a:latin typeface="+mn-lt"/>
              <a:ea typeface="+mn-ea"/>
              <a:cs typeface="+mn-cs"/>
            </a:endParaRPr>
          </a:p>
          <a:p>
            <a:pPr marL="109728" indent="0">
              <a:buClrTx/>
              <a:buNone/>
            </a:pPr>
            <a:r>
              <a:rPr lang="en-US" dirty="0" smtClean="0">
                <a:latin typeface="+mn-lt"/>
                <a:ea typeface="+mn-ea"/>
                <a:cs typeface="+mn-cs"/>
              </a:rPr>
              <a:t> </a:t>
            </a:r>
          </a:p>
          <a:p>
            <a:pPr lvl="0">
              <a:buClrTx/>
              <a:buFont typeface="Arial" panose="020B0604020202020204" pitchFamily="34" charset="0"/>
              <a:buChar char="•"/>
            </a:pPr>
            <a:r>
              <a:rPr lang="en-US" dirty="0" smtClean="0">
                <a:latin typeface="+mn-lt"/>
                <a:ea typeface="+mn-ea"/>
                <a:cs typeface="+mn-cs"/>
              </a:rPr>
              <a:t>A chemical bond is the electrostatic attraction between two or more atoms. Chemical potential energy is stored in chemical bonds.</a:t>
            </a:r>
          </a:p>
          <a:p>
            <a:pPr lvl="0">
              <a:buClrTx/>
              <a:buFont typeface="Arial" panose="020B0604020202020204" pitchFamily="34" charset="0"/>
              <a:buChar char="•"/>
            </a:pPr>
            <a:r>
              <a:rPr lang="en-US" dirty="0" smtClean="0">
                <a:latin typeface="+mn-lt"/>
                <a:ea typeface="+mn-ea"/>
                <a:cs typeface="+mn-cs"/>
              </a:rPr>
              <a:t>Chemical reactions involve breaking bonds in reactants (endothermic) and forming new bonds in the products (exothermic).</a:t>
            </a:r>
          </a:p>
          <a:p>
            <a:pPr lvl="0">
              <a:buClrTx/>
              <a:buFont typeface="Arial" panose="020B0604020202020204" pitchFamily="34" charset="0"/>
              <a:buChar char="•"/>
            </a:pPr>
            <a:r>
              <a:rPr lang="en-US" dirty="0" smtClean="0">
                <a:latin typeface="+mn-lt"/>
                <a:ea typeface="+mn-ea"/>
                <a:cs typeface="+mn-cs"/>
              </a:rPr>
              <a:t>The forces of attraction that occur between molecules (called intermolecular forces) are influenced by molecular polarity. Molecular polarity is dependent on bond polarity (polar or nonpolar) and the shape of the molecule.</a:t>
            </a:r>
          </a:p>
          <a:p>
            <a:endParaRPr lang="en-US" dirty="0"/>
          </a:p>
        </p:txBody>
      </p:sp>
    </p:spTree>
    <p:extLst>
      <p:ext uri="{BB962C8B-B14F-4D97-AF65-F5344CB8AC3E}">
        <p14:creationId xmlns:p14="http://schemas.microsoft.com/office/powerpoint/2010/main" val="1383727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5411" name="Rectangle 3"/>
          <p:cNvSpPr>
            <a:spLocks noChangeArrowheads="1"/>
          </p:cNvSpPr>
          <p:nvPr/>
        </p:nvSpPr>
        <p:spPr bwMode="auto">
          <a:xfrm>
            <a:off x="828675"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dirty="0">
                <a:solidFill>
                  <a:schemeClr val="tx1"/>
                </a:solidFill>
              </a:rPr>
              <a:t>Molecular Compounds </a:t>
            </a:r>
            <a:endParaRPr lang="en-US" altLang="en-US" sz="2800" dirty="0">
              <a:solidFill>
                <a:schemeClr val="tx1"/>
              </a:solidFill>
            </a:endParaRPr>
          </a:p>
        </p:txBody>
      </p:sp>
      <p:sp>
        <p:nvSpPr>
          <p:cNvPr id="2705412" name="Rectangle 4"/>
          <p:cNvSpPr>
            <a:spLocks noChangeArrowheads="1"/>
          </p:cNvSpPr>
          <p:nvPr/>
        </p:nvSpPr>
        <p:spPr bwMode="auto">
          <a:xfrm>
            <a:off x="828675" y="1958975"/>
            <a:ext cx="7705725" cy="230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marL="519113"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buClrTx/>
              <a:buSzTx/>
              <a:buFont typeface="Times" charset="0"/>
              <a:buChar char="•"/>
            </a:pPr>
            <a:r>
              <a:rPr lang="en-US" altLang="en-US" dirty="0">
                <a:latin typeface="Arial" charset="0"/>
              </a:rPr>
              <a:t>A </a:t>
            </a:r>
            <a:r>
              <a:rPr lang="en-US" altLang="en-US" b="1" dirty="0">
                <a:latin typeface="Arial" charset="0"/>
              </a:rPr>
              <a:t>molecule</a:t>
            </a:r>
            <a:r>
              <a:rPr lang="en-US" altLang="en-US" dirty="0">
                <a:latin typeface="Arial" charset="0"/>
              </a:rPr>
              <a:t> is a neutral group of atoms that are held together by covalent bonds.</a:t>
            </a:r>
          </a:p>
          <a:p>
            <a:pPr>
              <a:buClrTx/>
              <a:buSzTx/>
              <a:buFont typeface="Times" charset="0"/>
              <a:buChar char="•"/>
            </a:pPr>
            <a:endParaRPr lang="en-US" altLang="en-US" dirty="0">
              <a:latin typeface="Arial" charset="0"/>
            </a:endParaRPr>
          </a:p>
          <a:p>
            <a:pPr>
              <a:buClrTx/>
              <a:buSzTx/>
              <a:buFont typeface="Times" charset="0"/>
              <a:buChar char="•"/>
            </a:pPr>
            <a:r>
              <a:rPr lang="en-US" altLang="en-US" dirty="0">
                <a:latin typeface="Arial" charset="0"/>
              </a:rPr>
              <a:t>A chemical compound whose simplest units are molecules is called a </a:t>
            </a:r>
            <a:r>
              <a:rPr lang="en-US" altLang="en-US" b="1" dirty="0">
                <a:latin typeface="Arial" charset="0"/>
              </a:rPr>
              <a:t>molecular compound.</a:t>
            </a:r>
          </a:p>
          <a:p>
            <a:pPr>
              <a:buClrTx/>
              <a:buSzTx/>
            </a:pPr>
            <a:endParaRPr lang="en-US" altLang="en-US" b="1" i="1"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54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54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541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99276" name="Embe283.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368800" y="3225800"/>
            <a:ext cx="406400" cy="406400"/>
          </a:xfrm>
          <a:prstGeom prst="rect">
            <a:avLst/>
          </a:prstGeom>
          <a:noFill/>
          <a:extLst>
            <a:ext uri="{909E8E84-426E-40DD-AFC4-6F175D3DCCD1}">
              <a14:hiddenFill xmlns:a14="http://schemas.microsoft.com/office/drawing/2010/main">
                <a:solidFill>
                  <a:srgbClr val="FFFFFF"/>
                </a:solidFill>
              </a14:hiddenFill>
            </a:ext>
          </a:extLst>
        </p:spPr>
      </p:pic>
      <p:sp>
        <p:nvSpPr>
          <p:cNvPr id="2699271" name="Rectangle 7"/>
          <p:cNvSpPr>
            <a:spLocks noGrp="1" noChangeArrowheads="1"/>
          </p:cNvSpPr>
          <p:nvPr>
            <p:ph type="title"/>
          </p:nvPr>
        </p:nvSpPr>
        <p:spPr>
          <a:xfrm>
            <a:off x="838200" y="1036638"/>
            <a:ext cx="8077200" cy="6858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altLang="en-US"/>
              <a:t>Molecule</a:t>
            </a:r>
            <a:endParaRPr lang="en-US" altLang="en-US" b="0"/>
          </a:p>
        </p:txBody>
      </p:sp>
      <p:pic>
        <p:nvPicPr>
          <p:cNvPr id="2699275" name="Picture 11" descr="751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595438"/>
            <a:ext cx="5562600" cy="4462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892" fill="hold"/>
                                        <p:tgtEl>
                                          <p:spTgt spid="26992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69927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6435" name="Rectangle 3"/>
          <p:cNvSpPr>
            <a:spLocks noChangeArrowheads="1"/>
          </p:cNvSpPr>
          <p:nvPr/>
        </p:nvSpPr>
        <p:spPr bwMode="auto">
          <a:xfrm>
            <a:off x="838200"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a:solidFill>
                  <a:schemeClr val="tx1"/>
                </a:solidFill>
              </a:rPr>
              <a:t>Molecular Compounds </a:t>
            </a:r>
            <a:endParaRPr lang="en-US" altLang="en-US" sz="2800">
              <a:solidFill>
                <a:schemeClr val="tx1"/>
              </a:solidFill>
            </a:endParaRPr>
          </a:p>
        </p:txBody>
      </p:sp>
      <p:sp>
        <p:nvSpPr>
          <p:cNvPr id="2706436" name="Rectangle 4"/>
          <p:cNvSpPr>
            <a:spLocks noChangeArrowheads="1"/>
          </p:cNvSpPr>
          <p:nvPr/>
        </p:nvSpPr>
        <p:spPr bwMode="auto">
          <a:xfrm>
            <a:off x="828675" y="1828800"/>
            <a:ext cx="7705725" cy="433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lnSpc>
                <a:spcPct val="50000"/>
              </a:lnSpc>
              <a:buSzTx/>
              <a:buFont typeface="Times" charset="0"/>
              <a:buNone/>
            </a:pPr>
            <a:endParaRPr lang="en-US" altLang="en-US" dirty="0">
              <a:latin typeface="Arial" charset="0"/>
            </a:endParaRPr>
          </a:p>
          <a:p>
            <a:pPr>
              <a:buClrTx/>
              <a:buSzTx/>
              <a:buFont typeface="Times" charset="0"/>
              <a:buChar char="•"/>
            </a:pPr>
            <a:r>
              <a:rPr lang="en-US" altLang="en-US" dirty="0">
                <a:latin typeface="Arial" charset="0"/>
              </a:rPr>
              <a:t>A </a:t>
            </a:r>
            <a:r>
              <a:rPr lang="en-US" altLang="en-US" b="1" dirty="0">
                <a:latin typeface="Arial" charset="0"/>
              </a:rPr>
              <a:t>chemical formula</a:t>
            </a:r>
            <a:r>
              <a:rPr lang="en-US" altLang="en-US" dirty="0">
                <a:latin typeface="Arial" charset="0"/>
              </a:rPr>
              <a:t> indicates the relative numbers of atoms of each kind in a chemical compound by using atomic symbols and numerical subscripts. (Similar to empirical formulas-simplest or lowest whole number ratio of elements in a compound)</a:t>
            </a:r>
          </a:p>
          <a:p>
            <a:pPr>
              <a:buClrTx/>
              <a:buSzTx/>
              <a:buFont typeface="Times" charset="0"/>
              <a:buChar char="•"/>
            </a:pPr>
            <a:endParaRPr lang="en-US" altLang="en-US" dirty="0">
              <a:latin typeface="Arial" charset="0"/>
            </a:endParaRPr>
          </a:p>
          <a:p>
            <a:pPr>
              <a:buClrTx/>
              <a:buSzTx/>
              <a:buFont typeface="Times" charset="0"/>
              <a:buChar char="•"/>
            </a:pPr>
            <a:r>
              <a:rPr lang="en-US" altLang="en-US" dirty="0">
                <a:latin typeface="Arial" charset="0"/>
              </a:rPr>
              <a:t>A </a:t>
            </a:r>
            <a:r>
              <a:rPr lang="en-US" altLang="en-US" b="1" dirty="0">
                <a:latin typeface="Arial" charset="0"/>
              </a:rPr>
              <a:t>molecular formula</a:t>
            </a:r>
            <a:r>
              <a:rPr lang="en-US" altLang="en-US" dirty="0">
                <a:latin typeface="Arial" charset="0"/>
              </a:rPr>
              <a:t> shows the types and numbers of atoms combined in a single molecule of a molecular compound.</a:t>
            </a:r>
          </a:p>
          <a:p>
            <a:pPr>
              <a:buClrTx/>
              <a:buSzTx/>
              <a:buFont typeface="Times" charset="0"/>
              <a:buChar char="•"/>
            </a:pPr>
            <a:endParaRPr lang="en-US" altLang="en-US" dirty="0">
              <a:latin typeface="Arial" charset="0"/>
            </a:endParaRPr>
          </a:p>
          <a:p>
            <a:pPr>
              <a:buClrTx/>
              <a:buSzTx/>
              <a:buFont typeface="Times" charset="0"/>
              <a:buChar char="•"/>
            </a:pPr>
            <a:r>
              <a:rPr lang="en-US" altLang="en-US" dirty="0">
                <a:latin typeface="Arial" charset="0"/>
              </a:rPr>
              <a:t>Structural Formula</a:t>
            </a:r>
            <a:r>
              <a:rPr lang="en-US" altLang="en-US" dirty="0">
                <a:latin typeface="Arial" charset="0"/>
                <a:sym typeface="Wingdings" pitchFamily="2" charset="2"/>
              </a:rPr>
              <a:t> most specific formula</a:t>
            </a:r>
            <a:endParaRPr lang="en-US" altLang="en-US"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643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643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064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643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0531" name="Rectangle 3"/>
          <p:cNvSpPr>
            <a:spLocks noChangeArrowheads="1"/>
          </p:cNvSpPr>
          <p:nvPr/>
        </p:nvSpPr>
        <p:spPr bwMode="auto">
          <a:xfrm>
            <a:off x="828675" y="1084263"/>
            <a:ext cx="77057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dirty="0">
                <a:solidFill>
                  <a:schemeClr val="tx1"/>
                </a:solidFill>
              </a:rPr>
              <a:t>Formation of a Covalent Bond </a:t>
            </a:r>
            <a:endParaRPr lang="en-US" altLang="en-US" sz="2800" dirty="0">
              <a:solidFill>
                <a:schemeClr val="tx1"/>
              </a:solidFill>
            </a:endParaRPr>
          </a:p>
        </p:txBody>
      </p:sp>
      <p:sp>
        <p:nvSpPr>
          <p:cNvPr id="2710532" name="Rectangle 4"/>
          <p:cNvSpPr>
            <a:spLocks noChangeArrowheads="1"/>
          </p:cNvSpPr>
          <p:nvPr/>
        </p:nvSpPr>
        <p:spPr bwMode="auto">
          <a:xfrm>
            <a:off x="838200" y="1735138"/>
            <a:ext cx="4191000" cy="452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buClrTx/>
              <a:buSzTx/>
              <a:buFont typeface="Times" charset="0"/>
              <a:buChar char="•"/>
            </a:pPr>
            <a:r>
              <a:rPr lang="en-US" altLang="en-US" dirty="0">
                <a:latin typeface="Arial" charset="0"/>
              </a:rPr>
              <a:t>The electron of one atom and proton of the other atom </a:t>
            </a:r>
            <a:r>
              <a:rPr lang="en-US" altLang="en-US" i="1" dirty="0">
                <a:latin typeface="Arial" charset="0"/>
              </a:rPr>
              <a:t>attract</a:t>
            </a:r>
            <a:r>
              <a:rPr lang="en-US" altLang="en-US" dirty="0">
                <a:latin typeface="Arial" charset="0"/>
              </a:rPr>
              <a:t> one another.</a:t>
            </a:r>
          </a:p>
          <a:p>
            <a:pPr>
              <a:buClrTx/>
              <a:buSzTx/>
              <a:buFont typeface="Times" charset="0"/>
              <a:buChar char="•"/>
            </a:pPr>
            <a:endParaRPr lang="en-US" altLang="en-US" dirty="0">
              <a:latin typeface="Arial" charset="0"/>
            </a:endParaRPr>
          </a:p>
          <a:p>
            <a:pPr>
              <a:buClrTx/>
              <a:buSzTx/>
              <a:buFont typeface="Times" charset="0"/>
              <a:buChar char="•"/>
            </a:pPr>
            <a:r>
              <a:rPr lang="en-US" altLang="en-US" dirty="0">
                <a:latin typeface="Arial" charset="0"/>
              </a:rPr>
              <a:t>The two nuclei and two electrons </a:t>
            </a:r>
            <a:r>
              <a:rPr lang="en-US" altLang="en-US" i="1" dirty="0">
                <a:latin typeface="Arial" charset="0"/>
              </a:rPr>
              <a:t>repel</a:t>
            </a:r>
            <a:r>
              <a:rPr lang="en-US" altLang="en-US" dirty="0">
                <a:latin typeface="Arial" charset="0"/>
              </a:rPr>
              <a:t> each other. </a:t>
            </a:r>
          </a:p>
          <a:p>
            <a:pPr>
              <a:buClrTx/>
              <a:buSzTx/>
              <a:buFont typeface="Times" charset="0"/>
              <a:buChar char="•"/>
            </a:pPr>
            <a:endParaRPr lang="en-US" altLang="en-US" dirty="0">
              <a:latin typeface="Arial" charset="0"/>
            </a:endParaRPr>
          </a:p>
          <a:p>
            <a:pPr>
              <a:buClrTx/>
              <a:buSzTx/>
              <a:buFont typeface="Times" charset="0"/>
              <a:buChar char="•"/>
            </a:pPr>
            <a:r>
              <a:rPr lang="en-US" altLang="en-US" dirty="0">
                <a:latin typeface="Arial" charset="0"/>
              </a:rPr>
              <a:t>These two forces cancel out to form a covalent bond at a length where the potential energy is at a minimum.</a:t>
            </a:r>
          </a:p>
        </p:txBody>
      </p:sp>
      <p:pic>
        <p:nvPicPr>
          <p:cNvPr id="2710537" name="Picture 9" descr="Untitled-2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76400"/>
            <a:ext cx="3703638" cy="3765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05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105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10532">
                                            <p:txEl>
                                              <p:pRg st="4" end="4"/>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2710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053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275" name="Rectangle 3"/>
          <p:cNvSpPr>
            <a:spLocks noChangeArrowheads="1"/>
          </p:cNvSpPr>
          <p:nvPr/>
        </p:nvSpPr>
        <p:spPr bwMode="auto">
          <a:xfrm>
            <a:off x="828675"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eaLnBrk="0" hangingPunct="0">
              <a:spcBef>
                <a:spcPct val="0"/>
              </a:spcBef>
              <a:buClrTx/>
              <a:buSzTx/>
              <a:buFontTx/>
              <a:buNone/>
            </a:pPr>
            <a:r>
              <a:rPr lang="en-US" altLang="en-US" sz="2800" b="1" dirty="0">
                <a:solidFill>
                  <a:schemeClr val="tx1"/>
                </a:solidFill>
              </a:rPr>
              <a:t>Characteristics of the Covalent Bond </a:t>
            </a:r>
            <a:endParaRPr lang="en-US" altLang="en-US" sz="2800" dirty="0">
              <a:solidFill>
                <a:schemeClr val="tx1"/>
              </a:solidFill>
            </a:endParaRPr>
          </a:p>
        </p:txBody>
      </p:sp>
      <p:sp>
        <p:nvSpPr>
          <p:cNvPr id="2358276" name="Rectangle 4"/>
          <p:cNvSpPr>
            <a:spLocks noChangeArrowheads="1"/>
          </p:cNvSpPr>
          <p:nvPr/>
        </p:nvSpPr>
        <p:spPr bwMode="auto">
          <a:xfrm>
            <a:off x="904875" y="1760538"/>
            <a:ext cx="7705725" cy="37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lgn="l" eaLnBrk="0" hangingPunct="0">
              <a:spcBef>
                <a:spcPct val="0"/>
              </a:spcBef>
              <a:defRPr sz="2400">
                <a:solidFill>
                  <a:schemeClr val="tx1"/>
                </a:solidFill>
                <a:latin typeface="Times" charset="0"/>
              </a:defRPr>
            </a:lvl1pPr>
            <a:lvl2pPr algn="l" eaLnBrk="0" hangingPunct="0">
              <a:spcBef>
                <a:spcPct val="0"/>
              </a:spcBef>
              <a:defRPr sz="2400">
                <a:solidFill>
                  <a:schemeClr val="tx1"/>
                </a:solidFill>
                <a:latin typeface="Times" charset="0"/>
              </a:defRPr>
            </a:lvl2pPr>
            <a:lvl3pPr algn="l" eaLnBrk="0" hangingPunct="0">
              <a:spcBef>
                <a:spcPct val="0"/>
              </a:spcBef>
              <a:defRPr sz="2400">
                <a:solidFill>
                  <a:schemeClr val="tx1"/>
                </a:solidFill>
                <a:latin typeface="Times" charset="0"/>
              </a:defRPr>
            </a:lvl3pPr>
            <a:lvl4pPr algn="l" eaLnBrk="0" hangingPunct="0">
              <a:spcBef>
                <a:spcPct val="0"/>
              </a:spcBef>
              <a:defRPr sz="2400">
                <a:solidFill>
                  <a:schemeClr val="tx1"/>
                </a:solidFill>
                <a:latin typeface="Times" charset="0"/>
              </a:defRPr>
            </a:lvl4pPr>
            <a:lvl5pPr algn="l" eaLnBrk="0" hangingPunct="0">
              <a:spcBef>
                <a:spcPct val="0"/>
              </a:spcBef>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buClrTx/>
              <a:buSzTx/>
            </a:pPr>
            <a:r>
              <a:rPr lang="en-US" altLang="en-US" dirty="0">
                <a:latin typeface="Arial" charset="0"/>
              </a:rPr>
              <a:t>The distance between two bonded atoms at their minimum potential energy (the average distance between two bonded atoms) is the </a:t>
            </a:r>
            <a:r>
              <a:rPr lang="en-US" altLang="en-US" i="1" dirty="0">
                <a:latin typeface="Arial" charset="0"/>
              </a:rPr>
              <a:t>bond length.</a:t>
            </a:r>
            <a:endParaRPr lang="en-US" altLang="en-US" dirty="0">
              <a:latin typeface="Arial" charset="0"/>
              <a:cs typeface="Arial" charset="0"/>
            </a:endParaRPr>
          </a:p>
          <a:p>
            <a:pPr>
              <a:buClrTx/>
              <a:buSzTx/>
            </a:pPr>
            <a:endParaRPr lang="en-US" altLang="en-US" dirty="0">
              <a:latin typeface="Arial" charset="0"/>
            </a:endParaRPr>
          </a:p>
          <a:p>
            <a:pPr>
              <a:buClrTx/>
              <a:buSzTx/>
            </a:pPr>
            <a:r>
              <a:rPr lang="en-US" altLang="en-US" dirty="0">
                <a:latin typeface="Arial" charset="0"/>
              </a:rPr>
              <a:t>In forming a covalent bond, the hydrogen atoms release energy. The same amount of energy must be added to separate the bonded atoms. </a:t>
            </a:r>
          </a:p>
          <a:p>
            <a:pPr>
              <a:buClrTx/>
              <a:buSzTx/>
            </a:pPr>
            <a:endParaRPr lang="en-US" altLang="en-US" dirty="0">
              <a:latin typeface="Arial" charset="0"/>
            </a:endParaRPr>
          </a:p>
          <a:p>
            <a:pPr>
              <a:buClrTx/>
              <a:buSzTx/>
            </a:pPr>
            <a:r>
              <a:rPr lang="en-US" altLang="en-US" b="1" dirty="0">
                <a:latin typeface="Arial" charset="0"/>
              </a:rPr>
              <a:t>Bond energy</a:t>
            </a:r>
            <a:r>
              <a:rPr lang="en-US" altLang="en-US" dirty="0">
                <a:latin typeface="Arial" charset="0"/>
              </a:rPr>
              <a:t> is the energy required to break a chemical bond and form neutral isolated atoms.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8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827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8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27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gt;&lt;Slide id=&quot;272&quot; dur=&quot;.899&quot;/&gt;&lt;Slide id=&quot;275&quot; dur=&quot;.639&quot;/&gt;&lt;Slide id=&quot;274&quot; dur=&quot;.51&quot;/&gt;&lt;Slide id=&quot;276&quot; dur=&quot;1.809&quot;/&gt;&lt;/Timings&gt;&lt;/WMTools&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15052</TotalTime>
  <Words>1304</Words>
  <Application>Microsoft Office PowerPoint</Application>
  <PresentationFormat>On-screen Show (4:3)</PresentationFormat>
  <Paragraphs>146</Paragraphs>
  <Slides>34</Slides>
  <Notes>30</Notes>
  <HiddenSlides>0</HiddenSlides>
  <MMClips>1</MMClips>
  <ScaleCrop>false</ScaleCrop>
  <HeadingPairs>
    <vt:vector size="10"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34</vt:i4>
      </vt:variant>
      <vt:variant>
        <vt:lpstr>Custom Shows</vt:lpstr>
      </vt:variant>
      <vt:variant>
        <vt:i4>15</vt:i4>
      </vt:variant>
    </vt:vector>
  </HeadingPairs>
  <TitlesOfParts>
    <vt:vector size="58" baseType="lpstr">
      <vt:lpstr>Arial</vt:lpstr>
      <vt:lpstr>Georgia</vt:lpstr>
      <vt:lpstr>Times</vt:lpstr>
      <vt:lpstr>Trebuchet MS</vt:lpstr>
      <vt:lpstr>Wingdings</vt:lpstr>
      <vt:lpstr>Wingdings 2</vt:lpstr>
      <vt:lpstr>Urban</vt:lpstr>
      <vt:lpstr>Image</vt:lpstr>
      <vt:lpstr>CS ChemDraw Drawing</vt:lpstr>
      <vt:lpstr>Honors Chemistry  Chapter 6  Covalent Bonding and Lewis Structures </vt:lpstr>
      <vt:lpstr>Priority Standards</vt:lpstr>
      <vt:lpstr>PowerPoint Presentation</vt:lpstr>
      <vt:lpstr>PowerPoint Presentation</vt:lpstr>
      <vt:lpstr>PowerPoint Presentation</vt:lpstr>
      <vt:lpstr>Molecule</vt:lpstr>
      <vt:lpstr>PowerPoint Presentation</vt:lpstr>
      <vt:lpstr>PowerPoint Presentation</vt:lpstr>
      <vt:lpstr>PowerPoint Presentation</vt:lpstr>
      <vt:lpstr>Bond Energies and Bond Lengths for Single Bonds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Drawing Lewis Structures with Many Atoms</vt:lpstr>
      <vt:lpstr>Drawing Lewis Structures with Many Atoms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VSEPR and Molecular Geometry</vt:lpstr>
      <vt:lpstr>VSEPR and Molecular Geometry</vt:lpstr>
      <vt:lpstr>PowerPoint Presentation</vt:lpstr>
      <vt:lpstr>PowerPoint Presentation</vt:lpstr>
      <vt:lpstr>Transparencies</vt:lpstr>
      <vt:lpstr>Bellringers</vt:lpstr>
      <vt:lpstr>Chapter Presentation</vt:lpstr>
      <vt:lpstr>Image and Activity Bank</vt:lpstr>
      <vt:lpstr>Quotes</vt:lpstr>
      <vt:lpstr>Chapter Menu</vt:lpstr>
      <vt:lpstr>Lesson 1</vt:lpstr>
      <vt:lpstr>Lesson 2</vt:lpstr>
      <vt:lpstr>Lesson 3</vt:lpstr>
      <vt:lpstr>Lesson 4</vt:lpstr>
      <vt:lpstr>Lesson Starters</vt:lpstr>
      <vt:lpstr>Sample Problems</vt:lpstr>
      <vt:lpstr>Visual Concepts</vt:lpstr>
      <vt:lpstr>Test Prep</vt:lpstr>
      <vt:lpstr>Lesson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warren</dc:creator>
  <cp:lastModifiedBy>Windows User</cp:lastModifiedBy>
  <cp:revision>1306</cp:revision>
  <cp:lastPrinted>2004-02-20T14:12:55Z</cp:lastPrinted>
  <dcterms:modified xsi:type="dcterms:W3CDTF">2018-01-03T21:35:06Z</dcterms:modified>
</cp:coreProperties>
</file>