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E" ContentType="audio/unknown"/>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80" r:id="rId2"/>
    <p:sldId id="256" r:id="rId3"/>
    <p:sldId id="277" r:id="rId4"/>
    <p:sldId id="278" r:id="rId5"/>
    <p:sldId id="279" r:id="rId6"/>
    <p:sldId id="257" r:id="rId7"/>
    <p:sldId id="258" r:id="rId8"/>
    <p:sldId id="259" r:id="rId9"/>
    <p:sldId id="260" r:id="rId10"/>
    <p:sldId id="261" r:id="rId11"/>
    <p:sldId id="282" r:id="rId12"/>
    <p:sldId id="262" r:id="rId13"/>
    <p:sldId id="281" r:id="rId14"/>
    <p:sldId id="263" r:id="rId15"/>
    <p:sldId id="264" r:id="rId16"/>
    <p:sldId id="265" r:id="rId17"/>
    <p:sldId id="266" r:id="rId18"/>
    <p:sldId id="269" r:id="rId19"/>
    <p:sldId id="270" r:id="rId20"/>
    <p:sldId id="271" r:id="rId21"/>
    <p:sldId id="272" r:id="rId22"/>
    <p:sldId id="273" r:id="rId23"/>
    <p:sldId id="274" r:id="rId24"/>
    <p:sldId id="275" r:id="rId25"/>
    <p:sldId id="283" r:id="rId26"/>
    <p:sldId id="284" r:id="rId27"/>
    <p:sldId id="276"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varScale="1">
        <p:scale>
          <a:sx n="86" d="100"/>
          <a:sy n="86" d="100"/>
        </p:scale>
        <p:origin x="1122" y="90"/>
      </p:cViewPr>
      <p:guideLst>
        <p:guide orient="horz" pos="2160"/>
        <p:guide pos="2880"/>
      </p:guideLst>
    </p:cSldViewPr>
  </p:slideViewPr>
  <p:outlineViewPr>
    <p:cViewPr>
      <p:scale>
        <a:sx n="33" d="100"/>
        <a:sy n="33" d="100"/>
      </p:scale>
      <p:origin x="0" y="181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5B3BDA66-CF26-4BC8-88C9-189AF514278B}" type="slidenum">
              <a:rPr lang="en-US" altLang="en-US"/>
              <a:pPr/>
              <a:t>‹#›</a:t>
            </a:fld>
            <a:endParaRPr lang="en-US" altLang="en-US"/>
          </a:p>
        </p:txBody>
      </p:sp>
    </p:spTree>
    <p:extLst>
      <p:ext uri="{BB962C8B-B14F-4D97-AF65-F5344CB8AC3E}">
        <p14:creationId xmlns:p14="http://schemas.microsoft.com/office/powerpoint/2010/main" val="7343960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5ACBA-9659-48D0-9445-8F2B675CAE81}" type="slidenum">
              <a:rPr lang="en-US" altLang="en-US"/>
              <a:pPr/>
              <a:t>6</a:t>
            </a:fld>
            <a:endParaRPr lang="en-US" altLang="en-US"/>
          </a:p>
        </p:txBody>
      </p:sp>
      <p:sp>
        <p:nvSpPr>
          <p:cNvPr id="5122" name="Rectangle 2"/>
          <p:cNvSpPr>
            <a:spLocks noGrp="1" noRot="1" noChangeAspect="1" noChangeArrowheads="1" noTextEdit="1"/>
          </p:cNvSpPr>
          <p:nvPr>
            <p:ph type="sldImg"/>
          </p:nvPr>
        </p:nvSpPr>
        <p:spPr>
          <a:xfrm>
            <a:off x="1150938" y="692150"/>
            <a:ext cx="4556125" cy="3416300"/>
          </a:xfrm>
          <a:ln/>
        </p:spPr>
      </p:sp>
      <p:sp>
        <p:nvSpPr>
          <p:cNvPr id="512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94158F-0C04-4373-8CF7-440E1FF1ECA6}" type="slidenum">
              <a:rPr lang="en-US" altLang="en-US"/>
              <a:pPr/>
              <a:t>17</a:t>
            </a:fld>
            <a:endParaRPr lang="en-US" altLang="en-US"/>
          </a:p>
        </p:txBody>
      </p:sp>
      <p:sp>
        <p:nvSpPr>
          <p:cNvPr id="23554" name="Rectangle 2"/>
          <p:cNvSpPr>
            <a:spLocks noGrp="1" noRot="1" noChangeAspect="1" noChangeArrowheads="1" noTextEdit="1"/>
          </p:cNvSpPr>
          <p:nvPr>
            <p:ph type="sldImg"/>
          </p:nvPr>
        </p:nvSpPr>
        <p:spPr>
          <a:xfrm>
            <a:off x="1150938" y="692150"/>
            <a:ext cx="4556125" cy="3416300"/>
          </a:xfrm>
          <a:ln/>
        </p:spPr>
      </p:sp>
      <p:sp>
        <p:nvSpPr>
          <p:cNvPr id="23555"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F1A55-3398-4CDF-8B5A-17C73D777418}" type="slidenum">
              <a:rPr lang="en-US" altLang="en-US"/>
              <a:pPr/>
              <a:t>18</a:t>
            </a:fld>
            <a:endParaRPr lang="en-US" altLang="en-US"/>
          </a:p>
        </p:txBody>
      </p:sp>
      <p:sp>
        <p:nvSpPr>
          <p:cNvPr id="29698" name="Rectangle 2"/>
          <p:cNvSpPr>
            <a:spLocks noGrp="1" noRot="1" noChangeAspect="1" noChangeArrowheads="1" noTextEdit="1"/>
          </p:cNvSpPr>
          <p:nvPr>
            <p:ph type="sldImg"/>
          </p:nvPr>
        </p:nvSpPr>
        <p:spPr>
          <a:xfrm>
            <a:off x="1150938" y="692150"/>
            <a:ext cx="4556125" cy="3416300"/>
          </a:xfrm>
          <a:ln/>
        </p:spPr>
      </p:sp>
      <p:sp>
        <p:nvSpPr>
          <p:cNvPr id="29699"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8BE8D2-C74E-4EA6-AB32-1F62BF06518A}" type="slidenum">
              <a:rPr lang="en-US" altLang="en-US"/>
              <a:pPr/>
              <a:t>19</a:t>
            </a:fld>
            <a:endParaRPr lang="en-US" altLang="en-US"/>
          </a:p>
        </p:txBody>
      </p:sp>
      <p:sp>
        <p:nvSpPr>
          <p:cNvPr id="31746" name="Rectangle 2"/>
          <p:cNvSpPr>
            <a:spLocks noGrp="1" noRot="1" noChangeAspect="1" noChangeArrowheads="1" noTextEdit="1"/>
          </p:cNvSpPr>
          <p:nvPr>
            <p:ph type="sldImg"/>
          </p:nvPr>
        </p:nvSpPr>
        <p:spPr>
          <a:xfrm>
            <a:off x="1150938" y="692150"/>
            <a:ext cx="4556125" cy="3416300"/>
          </a:xfrm>
          <a:ln/>
        </p:spPr>
      </p:sp>
      <p:sp>
        <p:nvSpPr>
          <p:cNvPr id="3174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E2D009-AD19-49F2-89B2-D63A57D611B3}" type="slidenum">
              <a:rPr lang="en-US" altLang="en-US"/>
              <a:pPr/>
              <a:t>20</a:t>
            </a:fld>
            <a:endParaRPr lang="en-US" altLang="en-US"/>
          </a:p>
        </p:txBody>
      </p:sp>
      <p:sp>
        <p:nvSpPr>
          <p:cNvPr id="33794" name="Rectangle 2"/>
          <p:cNvSpPr>
            <a:spLocks noGrp="1" noRot="1" noChangeAspect="1" noChangeArrowheads="1" noTextEdit="1"/>
          </p:cNvSpPr>
          <p:nvPr>
            <p:ph type="sldImg"/>
          </p:nvPr>
        </p:nvSpPr>
        <p:spPr>
          <a:xfrm>
            <a:off x="1150938" y="692150"/>
            <a:ext cx="4556125" cy="3416300"/>
          </a:xfrm>
          <a:ln/>
        </p:spPr>
      </p:sp>
      <p:sp>
        <p:nvSpPr>
          <p:cNvPr id="33795"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F4FDBC-456E-4C5A-BFD7-99D18E3EB116}" type="slidenum">
              <a:rPr lang="en-US" altLang="en-US"/>
              <a:pPr/>
              <a:t>21</a:t>
            </a:fld>
            <a:endParaRPr lang="en-US" altLang="en-US"/>
          </a:p>
        </p:txBody>
      </p:sp>
      <p:sp>
        <p:nvSpPr>
          <p:cNvPr id="35842" name="Rectangle 2"/>
          <p:cNvSpPr>
            <a:spLocks noGrp="1" noRot="1" noChangeAspect="1" noChangeArrowheads="1" noTextEdit="1"/>
          </p:cNvSpPr>
          <p:nvPr>
            <p:ph type="sldImg"/>
          </p:nvPr>
        </p:nvSpPr>
        <p:spPr>
          <a:xfrm>
            <a:off x="1150938" y="692150"/>
            <a:ext cx="4556125" cy="3416300"/>
          </a:xfrm>
          <a:ln/>
        </p:spPr>
      </p:sp>
      <p:sp>
        <p:nvSpPr>
          <p:cNvPr id="3584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A9AF73-DFDF-41F7-A42C-BB553D97274E}" type="slidenum">
              <a:rPr lang="en-US" altLang="en-US"/>
              <a:pPr/>
              <a:t>22</a:t>
            </a:fld>
            <a:endParaRPr lang="en-US" altLang="en-US"/>
          </a:p>
        </p:txBody>
      </p:sp>
      <p:sp>
        <p:nvSpPr>
          <p:cNvPr id="37890" name="Rectangle 2"/>
          <p:cNvSpPr>
            <a:spLocks noGrp="1" noRot="1" noChangeAspect="1" noChangeArrowheads="1" noTextEdit="1"/>
          </p:cNvSpPr>
          <p:nvPr>
            <p:ph type="sldImg"/>
          </p:nvPr>
        </p:nvSpPr>
        <p:spPr>
          <a:xfrm>
            <a:off x="1150938" y="692150"/>
            <a:ext cx="4556125" cy="3416300"/>
          </a:xfrm>
          <a:ln/>
        </p:spPr>
      </p:sp>
      <p:sp>
        <p:nvSpPr>
          <p:cNvPr id="37891"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2EB57-D5F2-4B1A-A182-B6B5ECDBC0B1}" type="slidenum">
              <a:rPr lang="en-US" altLang="en-US"/>
              <a:pPr/>
              <a:t>23</a:t>
            </a:fld>
            <a:endParaRPr lang="en-US" altLang="en-US"/>
          </a:p>
        </p:txBody>
      </p:sp>
      <p:sp>
        <p:nvSpPr>
          <p:cNvPr id="39938" name="Rectangle 2"/>
          <p:cNvSpPr>
            <a:spLocks noGrp="1" noRot="1" noChangeAspect="1" noChangeArrowheads="1" noTextEdit="1"/>
          </p:cNvSpPr>
          <p:nvPr>
            <p:ph type="sldImg"/>
          </p:nvPr>
        </p:nvSpPr>
        <p:spPr>
          <a:xfrm>
            <a:off x="1150938" y="692150"/>
            <a:ext cx="4556125" cy="3416300"/>
          </a:xfrm>
          <a:ln/>
        </p:spPr>
      </p:sp>
      <p:sp>
        <p:nvSpPr>
          <p:cNvPr id="39939"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CEF48-EF0B-4B91-9E90-D3030057841E}" type="slidenum">
              <a:rPr lang="en-US" altLang="en-US"/>
              <a:pPr/>
              <a:t>24</a:t>
            </a:fld>
            <a:endParaRPr lang="en-US" altLang="en-US"/>
          </a:p>
        </p:txBody>
      </p:sp>
      <p:sp>
        <p:nvSpPr>
          <p:cNvPr id="41986" name="Rectangle 2"/>
          <p:cNvSpPr>
            <a:spLocks noGrp="1" noRot="1" noChangeAspect="1" noChangeArrowheads="1" noTextEdit="1"/>
          </p:cNvSpPr>
          <p:nvPr>
            <p:ph type="sldImg"/>
          </p:nvPr>
        </p:nvSpPr>
        <p:spPr>
          <a:xfrm>
            <a:off x="1150938" y="692150"/>
            <a:ext cx="4556125" cy="3416300"/>
          </a:xfrm>
          <a:ln/>
        </p:spPr>
      </p:sp>
      <p:sp>
        <p:nvSpPr>
          <p:cNvPr id="4198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95D376-528D-4F78-BA1C-9834151B3E5C}" type="slidenum">
              <a:rPr lang="en-US" altLang="en-US"/>
              <a:pPr/>
              <a:t>27</a:t>
            </a:fld>
            <a:endParaRPr lang="en-US" altLang="en-US"/>
          </a:p>
        </p:txBody>
      </p:sp>
      <p:sp>
        <p:nvSpPr>
          <p:cNvPr id="44034" name="Rectangle 2"/>
          <p:cNvSpPr>
            <a:spLocks noGrp="1" noRot="1" noChangeAspect="1" noChangeArrowheads="1" noTextEdit="1"/>
          </p:cNvSpPr>
          <p:nvPr>
            <p:ph type="sldImg"/>
          </p:nvPr>
        </p:nvSpPr>
        <p:spPr>
          <a:xfrm>
            <a:off x="1150938" y="692150"/>
            <a:ext cx="4556125" cy="3416300"/>
          </a:xfrm>
          <a:ln/>
        </p:spPr>
      </p:sp>
      <p:sp>
        <p:nvSpPr>
          <p:cNvPr id="44035" name="Rectangle 3"/>
          <p:cNvSpPr>
            <a:spLocks noGrp="1" noChangeArrowheads="1"/>
          </p:cNvSpPr>
          <p:nvPr>
            <p:ph type="body" idx="1"/>
          </p:nvPr>
        </p:nvSpPr>
        <p:spPr>
          <a:xfrm>
            <a:off x="914400" y="4343400"/>
            <a:ext cx="5029200" cy="4114800"/>
          </a:xfrm>
        </p:spPr>
        <p:txBody>
          <a:bodyPr/>
          <a:lstStyle/>
          <a:p>
            <a:endParaRPr lang="en-US" altLang="en-US">
              <a:solidFill>
                <a:schemeClr val="tx2"/>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8F1F11-3AC3-4279-987C-056B46297883}" type="slidenum">
              <a:rPr lang="en-US" altLang="en-US"/>
              <a:pPr/>
              <a:t>7</a:t>
            </a:fld>
            <a:endParaRPr lang="en-US" altLang="en-US"/>
          </a:p>
        </p:txBody>
      </p:sp>
      <p:sp>
        <p:nvSpPr>
          <p:cNvPr id="7170" name="Rectangle 2"/>
          <p:cNvSpPr>
            <a:spLocks noGrp="1" noRot="1" noChangeAspect="1" noChangeArrowheads="1" noTextEdit="1"/>
          </p:cNvSpPr>
          <p:nvPr>
            <p:ph type="sldImg"/>
          </p:nvPr>
        </p:nvSpPr>
        <p:spPr>
          <a:xfrm>
            <a:off x="1150938" y="692150"/>
            <a:ext cx="4556125" cy="3416300"/>
          </a:xfrm>
          <a:ln/>
        </p:spPr>
      </p:sp>
      <p:sp>
        <p:nvSpPr>
          <p:cNvPr id="7171"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D92ED-C6E1-4CF6-AD00-B40849A86725}" type="slidenum">
              <a:rPr lang="en-US" altLang="en-US"/>
              <a:pPr/>
              <a:t>8</a:t>
            </a:fld>
            <a:endParaRPr lang="en-US" altLang="en-US"/>
          </a:p>
        </p:txBody>
      </p:sp>
      <p:sp>
        <p:nvSpPr>
          <p:cNvPr id="9218" name="Rectangle 2"/>
          <p:cNvSpPr>
            <a:spLocks noGrp="1" noRot="1" noChangeAspect="1" noChangeArrowheads="1" noTextEdit="1"/>
          </p:cNvSpPr>
          <p:nvPr>
            <p:ph type="sldImg"/>
          </p:nvPr>
        </p:nvSpPr>
        <p:spPr>
          <a:xfrm>
            <a:off x="1150938" y="692150"/>
            <a:ext cx="4556125" cy="3416300"/>
          </a:xfrm>
          <a:ln/>
        </p:spPr>
      </p:sp>
      <p:sp>
        <p:nvSpPr>
          <p:cNvPr id="9219"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51BBDF-9086-4961-8A99-6FDDE7591FD9}" type="slidenum">
              <a:rPr lang="en-US" altLang="en-US"/>
              <a:pPr/>
              <a:t>9</a:t>
            </a:fld>
            <a:endParaRPr lang="en-US" altLang="en-US"/>
          </a:p>
        </p:txBody>
      </p:sp>
      <p:sp>
        <p:nvSpPr>
          <p:cNvPr id="11266" name="Rectangle 2"/>
          <p:cNvSpPr>
            <a:spLocks noGrp="1" noRot="1" noChangeAspect="1" noChangeArrowheads="1" noTextEdit="1"/>
          </p:cNvSpPr>
          <p:nvPr>
            <p:ph type="sldImg"/>
          </p:nvPr>
        </p:nvSpPr>
        <p:spPr>
          <a:xfrm>
            <a:off x="1150938" y="692150"/>
            <a:ext cx="4556125" cy="3416300"/>
          </a:xfrm>
          <a:ln/>
        </p:spPr>
      </p:sp>
      <p:sp>
        <p:nvSpPr>
          <p:cNvPr id="1126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34DEAA-EBCF-49B5-B16F-C651623983E3}" type="slidenum">
              <a:rPr lang="en-US" altLang="en-US"/>
              <a:pPr/>
              <a:t>10</a:t>
            </a:fld>
            <a:endParaRPr lang="en-US" altLang="en-US"/>
          </a:p>
        </p:txBody>
      </p:sp>
      <p:sp>
        <p:nvSpPr>
          <p:cNvPr id="13314" name="Rectangle 2"/>
          <p:cNvSpPr>
            <a:spLocks noGrp="1" noRot="1" noChangeAspect="1" noChangeArrowheads="1" noTextEdit="1"/>
          </p:cNvSpPr>
          <p:nvPr>
            <p:ph type="sldImg"/>
          </p:nvPr>
        </p:nvSpPr>
        <p:spPr>
          <a:xfrm>
            <a:off x="1150938" y="692150"/>
            <a:ext cx="4556125" cy="3416300"/>
          </a:xfrm>
          <a:ln/>
        </p:spPr>
      </p:sp>
      <p:sp>
        <p:nvSpPr>
          <p:cNvPr id="13315"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18A0D-B09C-4C82-915F-6ED49E379AE0}" type="slidenum">
              <a:rPr lang="en-US" altLang="en-US"/>
              <a:pPr/>
              <a:t>12</a:t>
            </a:fld>
            <a:endParaRPr lang="en-US" altLang="en-US"/>
          </a:p>
        </p:txBody>
      </p:sp>
      <p:sp>
        <p:nvSpPr>
          <p:cNvPr id="15362" name="Rectangle 2"/>
          <p:cNvSpPr>
            <a:spLocks noGrp="1" noRot="1" noChangeAspect="1" noChangeArrowheads="1" noTextEdit="1"/>
          </p:cNvSpPr>
          <p:nvPr>
            <p:ph type="sldImg"/>
          </p:nvPr>
        </p:nvSpPr>
        <p:spPr>
          <a:xfrm>
            <a:off x="1150938" y="692150"/>
            <a:ext cx="4556125" cy="3416300"/>
          </a:xfrm>
          <a:ln/>
        </p:spPr>
      </p:sp>
      <p:sp>
        <p:nvSpPr>
          <p:cNvPr id="15363"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24BD79-8357-4422-92B6-820526D3E73C}" type="slidenum">
              <a:rPr lang="en-US" altLang="en-US"/>
              <a:pPr/>
              <a:t>14</a:t>
            </a:fld>
            <a:endParaRPr lang="en-US" altLang="en-US"/>
          </a:p>
        </p:txBody>
      </p:sp>
      <p:sp>
        <p:nvSpPr>
          <p:cNvPr id="17410" name="Rectangle 2"/>
          <p:cNvSpPr>
            <a:spLocks noGrp="1" noRot="1" noChangeAspect="1" noChangeArrowheads="1" noTextEdit="1"/>
          </p:cNvSpPr>
          <p:nvPr>
            <p:ph type="sldImg"/>
          </p:nvPr>
        </p:nvSpPr>
        <p:spPr>
          <a:xfrm>
            <a:off x="1150938" y="692150"/>
            <a:ext cx="4556125" cy="3416300"/>
          </a:xfrm>
          <a:ln/>
        </p:spPr>
      </p:sp>
      <p:sp>
        <p:nvSpPr>
          <p:cNvPr id="17411"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66A90B-2213-4E24-9C9A-DE478BC6F2EC}" type="slidenum">
              <a:rPr lang="en-US" altLang="en-US"/>
              <a:pPr/>
              <a:t>15</a:t>
            </a:fld>
            <a:endParaRPr lang="en-US" altLang="en-US"/>
          </a:p>
        </p:txBody>
      </p:sp>
      <p:sp>
        <p:nvSpPr>
          <p:cNvPr id="19458" name="Rectangle 2"/>
          <p:cNvSpPr>
            <a:spLocks noGrp="1" noRot="1" noChangeAspect="1" noChangeArrowheads="1" noTextEdit="1"/>
          </p:cNvSpPr>
          <p:nvPr>
            <p:ph type="sldImg"/>
          </p:nvPr>
        </p:nvSpPr>
        <p:spPr>
          <a:xfrm>
            <a:off x="1150938" y="692150"/>
            <a:ext cx="4556125" cy="3416300"/>
          </a:xfrm>
          <a:ln/>
        </p:spPr>
      </p:sp>
      <p:sp>
        <p:nvSpPr>
          <p:cNvPr id="19459"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3E9B8-5D8B-49BD-ABD8-60FEE1ABAEBD}" type="slidenum">
              <a:rPr lang="en-US" altLang="en-US"/>
              <a:pPr/>
              <a:t>16</a:t>
            </a:fld>
            <a:endParaRPr lang="en-US" altLang="en-US"/>
          </a:p>
        </p:txBody>
      </p:sp>
      <p:sp>
        <p:nvSpPr>
          <p:cNvPr id="21506" name="Rectangle 2"/>
          <p:cNvSpPr>
            <a:spLocks noGrp="1" noRot="1" noChangeAspect="1" noChangeArrowheads="1" noTextEdit="1"/>
          </p:cNvSpPr>
          <p:nvPr>
            <p:ph type="sldImg"/>
          </p:nvPr>
        </p:nvSpPr>
        <p:spPr>
          <a:xfrm>
            <a:off x="1150938" y="692150"/>
            <a:ext cx="4556125" cy="3416300"/>
          </a:xfrm>
          <a:ln/>
        </p:spPr>
      </p:sp>
      <p:sp>
        <p:nvSpPr>
          <p:cNvPr id="21507" name="Rectangle 3"/>
          <p:cNvSpPr>
            <a:spLocks noGrp="1" noChangeArrowheads="1"/>
          </p:cNvSpPr>
          <p:nvPr>
            <p:ph type="body" idx="1"/>
          </p:nvPr>
        </p:nvSpPr>
        <p:spPr>
          <a:xfrm>
            <a:off x="914400" y="4343400"/>
            <a:ext cx="5029200" cy="4114800"/>
          </a:xfrm>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6" name="Rectangle 4"/>
          <p:cNvSpPr>
            <a:spLocks noGrp="1" noChangeArrowheads="1"/>
          </p:cNvSpPr>
          <p:nvPr>
            <p:ph type="ctrTitle"/>
          </p:nvPr>
        </p:nvSpPr>
        <p:spPr>
          <a:xfrm>
            <a:off x="1066800" y="533400"/>
            <a:ext cx="7086600" cy="2971800"/>
          </a:xfrm>
        </p:spPr>
        <p:txBody>
          <a:bodyPr/>
          <a:lstStyle>
            <a:lvl1pPr>
              <a:defRPr sz="6000" b="0"/>
            </a:lvl1pPr>
          </a:lstStyle>
          <a:p>
            <a:pPr lvl="0"/>
            <a:r>
              <a:rPr lang="en-US" noProof="0" smtClean="0"/>
              <a:t>Click to edit Master title style</a:t>
            </a:r>
          </a:p>
        </p:txBody>
      </p:sp>
      <p:sp>
        <p:nvSpPr>
          <p:cNvPr id="3077" name="Rectangle 5"/>
          <p:cNvSpPr>
            <a:spLocks noGrp="1" noChangeArrowheads="1"/>
          </p:cNvSpPr>
          <p:nvPr>
            <p:ph type="subTitle" idx="1"/>
          </p:nvPr>
        </p:nvSpPr>
        <p:spPr>
          <a:xfrm>
            <a:off x="1676400" y="3733800"/>
            <a:ext cx="6400800" cy="609600"/>
          </a:xfrm>
        </p:spPr>
        <p:txBody>
          <a:bodyPr/>
          <a:lstStyle>
            <a:lvl1pPr marL="0" indent="0" algn="ctr">
              <a:buFontTx/>
              <a:buNone/>
              <a:defRPr sz="2800" b="1" i="1"/>
            </a:lvl1pPr>
          </a:lstStyle>
          <a:p>
            <a:pPr lvl="0"/>
            <a:r>
              <a:rPr lang="en-US" noProof="0" smtClean="0"/>
              <a:t>Click to edit Master subtitle style</a:t>
            </a:r>
          </a:p>
        </p:txBody>
      </p:sp>
      <p:sp>
        <p:nvSpPr>
          <p:cNvPr id="3078" name="Rectangle 6"/>
          <p:cNvSpPr>
            <a:spLocks noGrp="1" noChangeArrowheads="1"/>
          </p:cNvSpPr>
          <p:nvPr>
            <p:ph type="ftr" sz="quarter" idx="3"/>
          </p:nvPr>
        </p:nvSpPr>
        <p:spPr>
          <a:xfrm>
            <a:off x="3124200" y="6245225"/>
            <a:ext cx="2895600" cy="476250"/>
          </a:xfrm>
        </p:spPr>
        <p:txBody>
          <a:bodyPr/>
          <a:lstStyle>
            <a:lvl1pPr>
              <a:defRPr>
                <a:solidFill>
                  <a:schemeClr val="tx1"/>
                </a:solidFill>
              </a:defRPr>
            </a:lvl1pPr>
          </a:lstStyle>
          <a:p>
            <a:endParaRPr lang="en-US" altLang="en-US"/>
          </a:p>
        </p:txBody>
      </p:sp>
      <p:sp>
        <p:nvSpPr>
          <p:cNvPr id="3079" name="Rectangle 7"/>
          <p:cNvSpPr>
            <a:spLocks noGrp="1" noChangeArrowheads="1"/>
          </p:cNvSpPr>
          <p:nvPr>
            <p:ph type="sldNum" sz="quarter" idx="4"/>
          </p:nvPr>
        </p:nvSpPr>
        <p:spPr>
          <a:xfrm>
            <a:off x="6553200" y="6245225"/>
            <a:ext cx="2133600" cy="476250"/>
          </a:xfrm>
        </p:spPr>
        <p:txBody>
          <a:bodyPr/>
          <a:lstStyle>
            <a:lvl1pPr>
              <a:defRPr sz="1400">
                <a:solidFill>
                  <a:schemeClr val="tx1"/>
                </a:solidFill>
              </a:defRPr>
            </a:lvl1pPr>
          </a:lstStyle>
          <a:p>
            <a:fld id="{452DD7FC-9AAE-4475-B4D7-A7594E4B2974}" type="slidenum">
              <a:rPr lang="en-US" altLang="en-US" smtClean="0"/>
              <a:pPr/>
              <a:t>‹#›</a:t>
            </a:fld>
            <a:endParaRPr lang="en-U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6E8F91EB-954E-445B-8494-0D4FAAE7D850}" type="slidenum">
              <a:rPr lang="en-US" altLang="en-US" smtClean="0"/>
              <a:pPr/>
              <a:t>‹#›</a:t>
            </a:fld>
            <a:endParaRPr lang="en-US" altLang="en-US"/>
          </a:p>
        </p:txBody>
      </p:sp>
    </p:spTree>
    <p:extLst>
      <p:ext uri="{BB962C8B-B14F-4D97-AF65-F5344CB8AC3E}">
        <p14:creationId xmlns:p14="http://schemas.microsoft.com/office/powerpoint/2010/main" val="29979245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274638"/>
            <a:ext cx="2095500" cy="5470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274638"/>
            <a:ext cx="6134100" cy="5470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9CBB65C-2C9E-4CF7-840E-3BCFE65671E8}" type="slidenum">
              <a:rPr lang="en-US" altLang="en-US" smtClean="0"/>
              <a:pPr/>
              <a:t>‹#›</a:t>
            </a:fld>
            <a:endParaRPr lang="en-US" altLang="en-US"/>
          </a:p>
        </p:txBody>
      </p:sp>
    </p:spTree>
    <p:extLst>
      <p:ext uri="{BB962C8B-B14F-4D97-AF65-F5344CB8AC3E}">
        <p14:creationId xmlns:p14="http://schemas.microsoft.com/office/powerpoint/2010/main" val="2230014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EE711473-AFBB-47F2-B7C6-E3E391CD4832}" type="slidenum">
              <a:rPr lang="en-US" altLang="en-US" smtClean="0"/>
              <a:pPr/>
              <a:t>‹#›</a:t>
            </a:fld>
            <a:endParaRPr lang="en-US" altLang="en-US"/>
          </a:p>
        </p:txBody>
      </p:sp>
    </p:spTree>
    <p:extLst>
      <p:ext uri="{BB962C8B-B14F-4D97-AF65-F5344CB8AC3E}">
        <p14:creationId xmlns:p14="http://schemas.microsoft.com/office/powerpoint/2010/main" val="2193392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endParaRPr lang="en-US" altLang="en-US"/>
          </a:p>
        </p:txBody>
      </p:sp>
      <p:sp>
        <p:nvSpPr>
          <p:cNvPr id="5" name="Slide Number Placeholder 4"/>
          <p:cNvSpPr>
            <a:spLocks noGrp="1"/>
          </p:cNvSpPr>
          <p:nvPr>
            <p:ph type="sldNum" sz="quarter" idx="11"/>
          </p:nvPr>
        </p:nvSpPr>
        <p:spPr/>
        <p:txBody>
          <a:bodyPr/>
          <a:lstStyle>
            <a:lvl1pPr>
              <a:defRPr/>
            </a:lvl1pPr>
          </a:lstStyle>
          <a:p>
            <a:fld id="{17F6AC7F-F4DC-4AF0-B6F0-AE801F3CCBB1}" type="slidenum">
              <a:rPr lang="en-US" altLang="en-US" smtClean="0"/>
              <a:pPr/>
              <a:t>‹#›</a:t>
            </a:fld>
            <a:endParaRPr lang="en-US" altLang="en-US"/>
          </a:p>
        </p:txBody>
      </p:sp>
    </p:spTree>
    <p:extLst>
      <p:ext uri="{BB962C8B-B14F-4D97-AF65-F5344CB8AC3E}">
        <p14:creationId xmlns:p14="http://schemas.microsoft.com/office/powerpoint/2010/main" val="2094435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0" y="1219200"/>
            <a:ext cx="411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08B3AE6B-EAA9-4CC4-A728-3F12D9992B8F}" type="slidenum">
              <a:rPr lang="en-US" altLang="en-US" smtClean="0"/>
              <a:pPr/>
              <a:t>‹#›</a:t>
            </a:fld>
            <a:endParaRPr lang="en-US" altLang="en-US"/>
          </a:p>
        </p:txBody>
      </p:sp>
    </p:spTree>
    <p:extLst>
      <p:ext uri="{BB962C8B-B14F-4D97-AF65-F5344CB8AC3E}">
        <p14:creationId xmlns:p14="http://schemas.microsoft.com/office/powerpoint/2010/main" val="208231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endParaRPr lang="en-US" altLang="en-US"/>
          </a:p>
        </p:txBody>
      </p:sp>
      <p:sp>
        <p:nvSpPr>
          <p:cNvPr id="8" name="Slide Number Placeholder 7"/>
          <p:cNvSpPr>
            <a:spLocks noGrp="1"/>
          </p:cNvSpPr>
          <p:nvPr>
            <p:ph type="sldNum" sz="quarter" idx="11"/>
          </p:nvPr>
        </p:nvSpPr>
        <p:spPr/>
        <p:txBody>
          <a:bodyPr/>
          <a:lstStyle>
            <a:lvl1pPr>
              <a:defRPr/>
            </a:lvl1pPr>
          </a:lstStyle>
          <a:p>
            <a:fld id="{2E4248A6-268D-4AAF-B3F2-75E4658D75AD}" type="slidenum">
              <a:rPr lang="en-US" altLang="en-US" smtClean="0"/>
              <a:pPr/>
              <a:t>‹#›</a:t>
            </a:fld>
            <a:endParaRPr lang="en-US" altLang="en-US"/>
          </a:p>
        </p:txBody>
      </p:sp>
    </p:spTree>
    <p:extLst>
      <p:ext uri="{BB962C8B-B14F-4D97-AF65-F5344CB8AC3E}">
        <p14:creationId xmlns:p14="http://schemas.microsoft.com/office/powerpoint/2010/main" val="2411422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endParaRPr lang="en-US" altLang="en-US"/>
          </a:p>
        </p:txBody>
      </p:sp>
      <p:sp>
        <p:nvSpPr>
          <p:cNvPr id="4" name="Slide Number Placeholder 3"/>
          <p:cNvSpPr>
            <a:spLocks noGrp="1"/>
          </p:cNvSpPr>
          <p:nvPr>
            <p:ph type="sldNum" sz="quarter" idx="11"/>
          </p:nvPr>
        </p:nvSpPr>
        <p:spPr/>
        <p:txBody>
          <a:bodyPr/>
          <a:lstStyle>
            <a:lvl1pPr>
              <a:defRPr/>
            </a:lvl1pPr>
          </a:lstStyle>
          <a:p>
            <a:fld id="{2CF0575D-7992-45B5-8D5E-1C6FB80D9862}" type="slidenum">
              <a:rPr lang="en-US" altLang="en-US" smtClean="0"/>
              <a:pPr/>
              <a:t>‹#›</a:t>
            </a:fld>
            <a:endParaRPr lang="en-US" altLang="en-US"/>
          </a:p>
        </p:txBody>
      </p:sp>
    </p:spTree>
    <p:extLst>
      <p:ext uri="{BB962C8B-B14F-4D97-AF65-F5344CB8AC3E}">
        <p14:creationId xmlns:p14="http://schemas.microsoft.com/office/powerpoint/2010/main" val="2295763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ltLang="en-US"/>
          </a:p>
        </p:txBody>
      </p:sp>
      <p:sp>
        <p:nvSpPr>
          <p:cNvPr id="3" name="Slide Number Placeholder 2"/>
          <p:cNvSpPr>
            <a:spLocks noGrp="1"/>
          </p:cNvSpPr>
          <p:nvPr>
            <p:ph type="sldNum" sz="quarter" idx="11"/>
          </p:nvPr>
        </p:nvSpPr>
        <p:spPr/>
        <p:txBody>
          <a:bodyPr/>
          <a:lstStyle>
            <a:lvl1pPr>
              <a:defRPr/>
            </a:lvl1pPr>
          </a:lstStyle>
          <a:p>
            <a:fld id="{E10A1234-6A28-400E-9AA1-32365A04CE05}" type="slidenum">
              <a:rPr lang="en-US" altLang="en-US" smtClean="0"/>
              <a:pPr/>
              <a:t>‹#›</a:t>
            </a:fld>
            <a:endParaRPr lang="en-US" altLang="en-US"/>
          </a:p>
        </p:txBody>
      </p:sp>
    </p:spTree>
    <p:extLst>
      <p:ext uri="{BB962C8B-B14F-4D97-AF65-F5344CB8AC3E}">
        <p14:creationId xmlns:p14="http://schemas.microsoft.com/office/powerpoint/2010/main" val="283062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24C3EEE8-4370-437D-BCA2-DBC4EC57A31D}" type="slidenum">
              <a:rPr lang="en-US" altLang="en-US" smtClean="0"/>
              <a:pPr/>
              <a:t>‹#›</a:t>
            </a:fld>
            <a:endParaRPr lang="en-US" altLang="en-US"/>
          </a:p>
        </p:txBody>
      </p:sp>
    </p:spTree>
    <p:extLst>
      <p:ext uri="{BB962C8B-B14F-4D97-AF65-F5344CB8AC3E}">
        <p14:creationId xmlns:p14="http://schemas.microsoft.com/office/powerpoint/2010/main" val="3406951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endParaRPr lang="en-US" altLang="en-US"/>
          </a:p>
        </p:txBody>
      </p:sp>
      <p:sp>
        <p:nvSpPr>
          <p:cNvPr id="6" name="Slide Number Placeholder 5"/>
          <p:cNvSpPr>
            <a:spLocks noGrp="1"/>
          </p:cNvSpPr>
          <p:nvPr>
            <p:ph type="sldNum" sz="quarter" idx="11"/>
          </p:nvPr>
        </p:nvSpPr>
        <p:spPr/>
        <p:txBody>
          <a:bodyPr/>
          <a:lstStyle>
            <a:lvl1pPr>
              <a:defRPr/>
            </a:lvl1pPr>
          </a:lstStyle>
          <a:p>
            <a:fld id="{656C5C23-5D82-4616-BF87-1CE96700BB09}" type="slidenum">
              <a:rPr lang="en-US" altLang="en-US" smtClean="0"/>
              <a:pPr/>
              <a:t>‹#›</a:t>
            </a:fld>
            <a:endParaRPr lang="en-US" altLang="en-US"/>
          </a:p>
        </p:txBody>
      </p:sp>
    </p:spTree>
    <p:extLst>
      <p:ext uri="{BB962C8B-B14F-4D97-AF65-F5344CB8AC3E}">
        <p14:creationId xmlns:p14="http://schemas.microsoft.com/office/powerpoint/2010/main" val="83459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74638"/>
            <a:ext cx="83820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04800" y="1219200"/>
            <a:ext cx="83820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0" y="6381750"/>
            <a:ext cx="6781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chemeClr val="bg1"/>
                </a:solidFill>
              </a:defRPr>
            </a:lvl1pPr>
          </a:lstStyle>
          <a:p>
            <a:endParaRPr lang="en-US" altLang="en-US"/>
          </a:p>
        </p:txBody>
      </p:sp>
      <p:sp>
        <p:nvSpPr>
          <p:cNvPr id="1030" name="Rectangle 6"/>
          <p:cNvSpPr>
            <a:spLocks noGrp="1" noChangeArrowheads="1"/>
          </p:cNvSpPr>
          <p:nvPr>
            <p:ph type="sldNum" sz="quarter" idx="4"/>
          </p:nvPr>
        </p:nvSpPr>
        <p:spPr bwMode="auto">
          <a:xfrm>
            <a:off x="7010400" y="638175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2000">
                <a:solidFill>
                  <a:schemeClr val="bg1"/>
                </a:solidFill>
              </a:defRPr>
            </a:lvl1pPr>
          </a:lstStyle>
          <a:p>
            <a:fld id="{38FF1CB7-4629-4459-9465-E3037B07B1AD}" type="slidenum">
              <a:rPr lang="en-US" altLang="en-US" smtClean="0"/>
              <a:pPr/>
              <a:t>‹#›</a:t>
            </a:fld>
            <a:endParaRPr lang="en-US"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b="1">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Arial" charset="0"/>
        </a:defRPr>
      </a:lvl2pPr>
      <a:lvl3pPr algn="ctr" rtl="0" eaLnBrk="1" fontAlgn="base" hangingPunct="1">
        <a:spcBef>
          <a:spcPct val="0"/>
        </a:spcBef>
        <a:spcAft>
          <a:spcPct val="0"/>
        </a:spcAft>
        <a:defRPr sz="4400" b="1">
          <a:solidFill>
            <a:schemeClr val="bg1"/>
          </a:solidFill>
          <a:latin typeface="Arial" charset="0"/>
        </a:defRPr>
      </a:lvl3pPr>
      <a:lvl4pPr algn="ctr" rtl="0" eaLnBrk="1" fontAlgn="base" hangingPunct="1">
        <a:spcBef>
          <a:spcPct val="0"/>
        </a:spcBef>
        <a:spcAft>
          <a:spcPct val="0"/>
        </a:spcAft>
        <a:defRPr sz="4400" b="1">
          <a:solidFill>
            <a:schemeClr val="bg1"/>
          </a:solidFill>
          <a:latin typeface="Arial" charset="0"/>
        </a:defRPr>
      </a:lvl4pPr>
      <a:lvl5pPr algn="ctr" rtl="0" eaLnBrk="1" fontAlgn="base" hangingPunct="1">
        <a:spcBef>
          <a:spcPct val="0"/>
        </a:spcBef>
        <a:spcAft>
          <a:spcPct val="0"/>
        </a:spcAft>
        <a:defRPr sz="4400" b="1">
          <a:solidFill>
            <a:schemeClr val="bg1"/>
          </a:solidFill>
          <a:latin typeface="Arial" charset="0"/>
        </a:defRPr>
      </a:lvl5pPr>
      <a:lvl6pPr marL="457200" algn="ctr" rtl="0" eaLnBrk="1" fontAlgn="base" hangingPunct="1">
        <a:spcBef>
          <a:spcPct val="0"/>
        </a:spcBef>
        <a:spcAft>
          <a:spcPct val="0"/>
        </a:spcAft>
        <a:defRPr sz="4400" b="1">
          <a:solidFill>
            <a:schemeClr val="bg1"/>
          </a:solidFill>
          <a:latin typeface="Arial" charset="0"/>
        </a:defRPr>
      </a:lvl6pPr>
      <a:lvl7pPr marL="914400" algn="ctr" rtl="0" eaLnBrk="1" fontAlgn="base" hangingPunct="1">
        <a:spcBef>
          <a:spcPct val="0"/>
        </a:spcBef>
        <a:spcAft>
          <a:spcPct val="0"/>
        </a:spcAft>
        <a:defRPr sz="4400" b="1">
          <a:solidFill>
            <a:schemeClr val="bg1"/>
          </a:solidFill>
          <a:latin typeface="Arial" charset="0"/>
        </a:defRPr>
      </a:lvl7pPr>
      <a:lvl8pPr marL="1371600" algn="ctr" rtl="0" eaLnBrk="1" fontAlgn="base" hangingPunct="1">
        <a:spcBef>
          <a:spcPct val="0"/>
        </a:spcBef>
        <a:spcAft>
          <a:spcPct val="0"/>
        </a:spcAft>
        <a:defRPr sz="4400" b="1">
          <a:solidFill>
            <a:schemeClr val="bg1"/>
          </a:solidFill>
          <a:latin typeface="Arial" charset="0"/>
        </a:defRPr>
      </a:lvl8pPr>
      <a:lvl9pPr marL="1828800" algn="ctr" rtl="0" eaLnBrk="1" fontAlgn="base" hangingPunct="1">
        <a:spcBef>
          <a:spcPct val="0"/>
        </a:spcBef>
        <a:spcAft>
          <a:spcPct val="0"/>
        </a:spcAft>
        <a:defRPr sz="4400" b="1">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8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000">
          <a:solidFill>
            <a:schemeClr val="bg1"/>
          </a:solidFill>
          <a:latin typeface="+mn-lt"/>
        </a:defRPr>
      </a:lvl4pPr>
      <a:lvl5pPr marL="2057400" indent="-228600" algn="l" rtl="0" eaLnBrk="1" fontAlgn="base" hangingPunct="1">
        <a:spcBef>
          <a:spcPct val="20000"/>
        </a:spcBef>
        <a:spcAft>
          <a:spcPct val="0"/>
        </a:spcAft>
        <a:buChar char="»"/>
        <a:defRPr sz="2000">
          <a:solidFill>
            <a:schemeClr val="bg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image" Target="../media/image11.png"/><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3.w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12.wmf"/><Relationship Id="rId4" Type="http://schemas.openxmlformats.org/officeDocument/2006/relationships/oleObject" Target="../embeddings/oleObject4.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WAVE"/><Relationship Id="rId1" Type="http://schemas.microsoft.com/office/2007/relationships/media" Target="../media/media1.WAVE"/><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7.bin"/><Relationship Id="rId5" Type="http://schemas.openxmlformats.org/officeDocument/2006/relationships/image" Target="../media/image19.png"/><Relationship Id="rId4" Type="http://schemas.openxmlformats.org/officeDocument/2006/relationships/oleObject" Target="../embeddings/oleObject6.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4867" name="Picture 3" descr="dad_james_800"/>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48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0463" y="0"/>
            <a:ext cx="4265612"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4871" name="WordArt 7"/>
          <p:cNvSpPr>
            <a:spLocks noChangeArrowheads="1" noChangeShapeType="1" noTextEdit="1"/>
          </p:cNvSpPr>
          <p:nvPr/>
        </p:nvSpPr>
        <p:spPr bwMode="auto">
          <a:xfrm>
            <a:off x="1676400" y="2362200"/>
            <a:ext cx="6019800" cy="1981200"/>
          </a:xfrm>
          <a:prstGeom prst="rect">
            <a:avLst/>
          </a:prstGeom>
        </p:spPr>
        <p:txBody>
          <a:bodyPr wrap="none" fromWordArt="1">
            <a:prstTxWarp prst="textDeflate">
              <a:avLst>
                <a:gd name="adj" fmla="val 26227"/>
              </a:avLst>
            </a:prstTxWarp>
          </a:bodyPr>
          <a:lstStyle/>
          <a:p>
            <a:pPr algn="ctr"/>
            <a:r>
              <a:rPr lang="en-US" sz="5400" kern="10">
                <a:ln w="9525">
                  <a:solidFill>
                    <a:srgbClr val="FFFF00"/>
                  </a:solidFill>
                  <a:round/>
                  <a:headEnd/>
                  <a:tailEnd/>
                </a:ln>
                <a:solidFill>
                  <a:srgbClr val="000000"/>
                </a:solidFill>
                <a:latin typeface="Impact"/>
              </a:rPr>
              <a:t>Chemical Bonds</a:t>
            </a:r>
          </a:p>
        </p:txBody>
      </p:sp>
    </p:spTree>
    <p:extLst>
      <p:ext uri="{BB962C8B-B14F-4D97-AF65-F5344CB8AC3E}">
        <p14:creationId xmlns:p14="http://schemas.microsoft.com/office/powerpoint/2010/main" val="8553450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xit" presetSubtype="16" fill="hold" nodeType="clickEffect">
                                  <p:stCondLst>
                                    <p:cond delay="0"/>
                                  </p:stCondLst>
                                  <p:childTnLst>
                                    <p:animEffect transition="out" filter="diamond(in)">
                                      <p:cBhvr>
                                        <p:cTn id="6" dur="2000"/>
                                        <p:tgtEl>
                                          <p:spTgt spid="164867"/>
                                        </p:tgtEl>
                                      </p:cBhvr>
                                    </p:animEffect>
                                    <p:set>
                                      <p:cBhvr>
                                        <p:cTn id="7" dur="1" fill="hold">
                                          <p:stCondLst>
                                            <p:cond delay="1999"/>
                                          </p:stCondLst>
                                        </p:cTn>
                                        <p:tgtEl>
                                          <p:spTgt spid="16486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64870"/>
                                        </p:tgtEl>
                                        <p:attrNameLst>
                                          <p:attrName>style.visibility</p:attrName>
                                        </p:attrNameLst>
                                      </p:cBhvr>
                                      <p:to>
                                        <p:strVal val="visible"/>
                                      </p:to>
                                    </p:set>
                                    <p:animEffect transition="in" filter="fade">
                                      <p:cBhvr>
                                        <p:cTn id="10" dur="2000"/>
                                        <p:tgtEl>
                                          <p:spTgt spid="16487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164871"/>
                                        </p:tgtEl>
                                        <p:attrNameLst>
                                          <p:attrName>style.visibility</p:attrName>
                                        </p:attrNameLst>
                                      </p:cBhvr>
                                      <p:to>
                                        <p:strVal val="visible"/>
                                      </p:to>
                                    </p:set>
                                    <p:animEffect transition="in" filter="checkerboard(across)">
                                      <p:cBhvr>
                                        <p:cTn id="15" dur="500"/>
                                        <p:tgtEl>
                                          <p:spTgt spid="1648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904875" y="10668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Formation of Ionic Compounds </a:t>
            </a:r>
            <a:endParaRPr lang="en-US" altLang="en-US" sz="2800" dirty="0">
              <a:solidFill>
                <a:schemeClr val="bg1"/>
              </a:solidFill>
            </a:endParaRPr>
          </a:p>
        </p:txBody>
      </p:sp>
      <p:sp>
        <p:nvSpPr>
          <p:cNvPr id="12291" name="Rectangle 3"/>
          <p:cNvSpPr>
            <a:spLocks noChangeArrowheads="1"/>
          </p:cNvSpPr>
          <p:nvPr/>
        </p:nvSpPr>
        <p:spPr bwMode="auto">
          <a:xfrm>
            <a:off x="904875" y="2533650"/>
            <a:ext cx="7705725" cy="267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The sodium atom has </a:t>
            </a:r>
            <a:r>
              <a:rPr lang="en-US" altLang="en-US" sz="2400" dirty="0" smtClean="0">
                <a:solidFill>
                  <a:schemeClr val="bg1"/>
                </a:solidFill>
              </a:rPr>
              <a:t>one </a:t>
            </a:r>
            <a:r>
              <a:rPr lang="en-US" altLang="en-US" sz="2400" dirty="0">
                <a:solidFill>
                  <a:schemeClr val="bg1"/>
                </a:solidFill>
              </a:rPr>
              <a:t>valence </a:t>
            </a:r>
            <a:r>
              <a:rPr lang="en-US" altLang="en-US" sz="2400" dirty="0" smtClean="0">
                <a:solidFill>
                  <a:schemeClr val="bg1"/>
                </a:solidFill>
              </a:rPr>
              <a:t>electron </a:t>
            </a:r>
            <a:r>
              <a:rPr lang="en-US" altLang="en-US" sz="2400" dirty="0">
                <a:solidFill>
                  <a:schemeClr val="bg1"/>
                </a:solidFill>
              </a:rPr>
              <a:t>and the chlorine atom has seven valence electrons</a:t>
            </a:r>
            <a:r>
              <a:rPr lang="en-US" altLang="en-US" sz="2400" b="1" dirty="0">
                <a:solidFill>
                  <a:schemeClr val="bg1"/>
                </a:solidFill>
              </a:rPr>
              <a:t>.</a:t>
            </a:r>
            <a:endParaRPr lang="en-US" altLang="en-US" sz="2400" dirty="0">
              <a:solidFill>
                <a:schemeClr val="bg1"/>
              </a:solidFill>
            </a:endParaRPr>
          </a:p>
          <a:p>
            <a:pPr eaLnBrk="0" hangingPunct="0">
              <a:lnSpc>
                <a:spcPct val="50000"/>
              </a:lnSpc>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Atoms of sodium and other alkali metals easily lose one electron to form </a:t>
            </a:r>
            <a:r>
              <a:rPr lang="en-US" altLang="en-US" sz="2400" dirty="0" err="1">
                <a:solidFill>
                  <a:schemeClr val="bg1"/>
                </a:solidFill>
              </a:rPr>
              <a:t>cations</a:t>
            </a:r>
            <a:r>
              <a:rPr lang="en-US" altLang="en-US" sz="2400" dirty="0">
                <a:solidFill>
                  <a:schemeClr val="bg1"/>
                </a:solidFill>
              </a:rPr>
              <a:t>.</a:t>
            </a:r>
          </a:p>
          <a:p>
            <a:pPr eaLnBrk="0" hangingPunct="0">
              <a:lnSpc>
                <a:spcPct val="50000"/>
              </a:lnSpc>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Atoms of chlorine and other halogens easily gain one electron to form anions. </a:t>
            </a:r>
          </a:p>
        </p:txBody>
      </p:sp>
      <p:pic>
        <p:nvPicPr>
          <p:cNvPr id="1229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1601788"/>
            <a:ext cx="4038600" cy="8366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5100" y="5270500"/>
            <a:ext cx="6273800" cy="6731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7184394" y="5085834"/>
            <a:ext cx="435605" cy="523220"/>
          </a:xfrm>
          <a:prstGeom prst="rect">
            <a:avLst/>
          </a:prstGeom>
          <a:noFill/>
        </p:spPr>
        <p:txBody>
          <a:bodyPr wrap="square" rtlCol="0">
            <a:spAutoFit/>
          </a:bodyPr>
          <a:lstStyle/>
          <a:p>
            <a:r>
              <a:rPr lang="en-US" sz="2800" dirty="0" smtClean="0">
                <a:solidFill>
                  <a:schemeClr val="bg1"/>
                </a:solidFill>
              </a:rPr>
              <a:t>-</a:t>
            </a:r>
            <a:endParaRPr lang="en-US" sz="28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2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ionicblu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05800" cy="566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2631798"/>
      </p:ext>
    </p:extLst>
  </p:cSld>
  <p:clrMapOvr>
    <a:masterClrMapping/>
  </p:clrMapOvr>
  <p:transition spd="med">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ChangeArrowheads="1"/>
          </p:cNvSpPr>
          <p:nvPr/>
        </p:nvSpPr>
        <p:spPr bwMode="auto">
          <a:xfrm>
            <a:off x="904875" y="10668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Formation of Ionic Compounds, </a:t>
            </a:r>
            <a:r>
              <a:rPr lang="en-US" altLang="en-US" sz="2800" i="1" dirty="0">
                <a:solidFill>
                  <a:schemeClr val="bg1"/>
                </a:solidFill>
              </a:rPr>
              <a:t>continued</a:t>
            </a:r>
            <a:r>
              <a:rPr lang="en-US" altLang="en-US" sz="2800" b="1" dirty="0">
                <a:solidFill>
                  <a:schemeClr val="bg1"/>
                </a:solidFill>
              </a:rPr>
              <a:t> </a:t>
            </a:r>
            <a:endParaRPr lang="en-US" altLang="en-US" sz="2800" dirty="0">
              <a:solidFill>
                <a:schemeClr val="bg1"/>
              </a:solidFill>
            </a:endParaRPr>
          </a:p>
        </p:txBody>
      </p:sp>
      <p:sp>
        <p:nvSpPr>
          <p:cNvPr id="14340" name="Rectangle 4"/>
          <p:cNvSpPr>
            <a:spLocks noChangeArrowheads="1"/>
          </p:cNvSpPr>
          <p:nvPr/>
        </p:nvSpPr>
        <p:spPr bwMode="auto">
          <a:xfrm>
            <a:off x="914400" y="1676400"/>
            <a:ext cx="7924800" cy="450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95000"/>
              </a:lnSpc>
              <a:buClr>
                <a:srgbClr val="FFCC00"/>
              </a:buClr>
              <a:buFont typeface="Times" charset="0"/>
              <a:buChar char="•"/>
            </a:pPr>
            <a:r>
              <a:rPr lang="en-US" altLang="en-US" sz="2400" dirty="0">
                <a:solidFill>
                  <a:schemeClr val="bg1"/>
                </a:solidFill>
              </a:rPr>
              <a:t>In an ionic crystal, ions minimize their potential energy by combining in an orderly arrangement known as a </a:t>
            </a:r>
            <a:r>
              <a:rPr lang="en-US" altLang="en-US" sz="2400" i="1" dirty="0">
                <a:solidFill>
                  <a:schemeClr val="bg1"/>
                </a:solidFill>
              </a:rPr>
              <a:t>crystal lattice.</a:t>
            </a:r>
          </a:p>
          <a:p>
            <a:pPr eaLnBrk="0" hangingPunct="0">
              <a:lnSpc>
                <a:spcPct val="50000"/>
              </a:lnSpc>
              <a:buClr>
                <a:srgbClr val="FFCC00"/>
              </a:buClr>
              <a:buFont typeface="Times" charset="0"/>
              <a:buChar char="•"/>
            </a:pPr>
            <a:endParaRPr lang="en-US" altLang="en-US" sz="2400" i="1" dirty="0">
              <a:solidFill>
                <a:schemeClr val="bg1"/>
              </a:solidFill>
            </a:endParaRPr>
          </a:p>
          <a:p>
            <a:pPr lvl="1" eaLnBrk="0" hangingPunct="0">
              <a:lnSpc>
                <a:spcPct val="95000"/>
              </a:lnSpc>
              <a:buClr>
                <a:srgbClr val="FFCC00"/>
              </a:buClr>
              <a:buFont typeface="Times" charset="0"/>
              <a:buChar char="•"/>
            </a:pPr>
            <a:r>
              <a:rPr lang="en-US" altLang="en-US" sz="2000" dirty="0">
                <a:solidFill>
                  <a:schemeClr val="bg1"/>
                </a:solidFill>
              </a:rPr>
              <a:t>Attractive forces exist between oppositely charged ions within the lattice. </a:t>
            </a:r>
          </a:p>
          <a:p>
            <a:pPr lvl="1" eaLnBrk="0" hangingPunct="0">
              <a:lnSpc>
                <a:spcPct val="50000"/>
              </a:lnSpc>
              <a:buClr>
                <a:srgbClr val="FFCC00"/>
              </a:buClr>
              <a:buFont typeface="Times" charset="0"/>
              <a:buChar char="•"/>
            </a:pPr>
            <a:endParaRPr lang="en-US" altLang="en-US" sz="2000" dirty="0">
              <a:solidFill>
                <a:schemeClr val="bg1"/>
              </a:solidFill>
            </a:endParaRPr>
          </a:p>
          <a:p>
            <a:pPr lvl="1" eaLnBrk="0" hangingPunct="0">
              <a:lnSpc>
                <a:spcPct val="95000"/>
              </a:lnSpc>
              <a:buClr>
                <a:srgbClr val="FFCC00"/>
              </a:buClr>
              <a:buFont typeface="Times" charset="0"/>
              <a:buChar char="•"/>
            </a:pPr>
            <a:r>
              <a:rPr lang="en-US" altLang="en-US" sz="2000" dirty="0">
                <a:solidFill>
                  <a:schemeClr val="bg1"/>
                </a:solidFill>
              </a:rPr>
              <a:t>Repulsive forces exist between like-charged ions within </a:t>
            </a:r>
            <a:br>
              <a:rPr lang="en-US" altLang="en-US" sz="2000" dirty="0">
                <a:solidFill>
                  <a:schemeClr val="bg1"/>
                </a:solidFill>
              </a:rPr>
            </a:br>
            <a:r>
              <a:rPr lang="en-US" altLang="en-US" sz="2000" dirty="0">
                <a:solidFill>
                  <a:schemeClr val="bg1"/>
                </a:solidFill>
              </a:rPr>
              <a:t>the lattice.</a:t>
            </a:r>
          </a:p>
          <a:p>
            <a:pPr lvl="1" eaLnBrk="0" hangingPunct="0">
              <a:lnSpc>
                <a:spcPct val="95000"/>
              </a:lnSpc>
              <a:buClr>
                <a:srgbClr val="FFCC00"/>
              </a:buClr>
              <a:buFont typeface="Times" charset="0"/>
              <a:buChar char="•"/>
            </a:pPr>
            <a:endParaRPr lang="en-US" altLang="en-US" sz="1600" dirty="0">
              <a:solidFill>
                <a:schemeClr val="bg1"/>
              </a:solidFill>
            </a:endParaRPr>
          </a:p>
          <a:p>
            <a:pPr eaLnBrk="0" hangingPunct="0">
              <a:lnSpc>
                <a:spcPct val="95000"/>
              </a:lnSpc>
              <a:buClr>
                <a:srgbClr val="FFCC00"/>
              </a:buClr>
              <a:buFont typeface="Times" charset="0"/>
              <a:buChar char="•"/>
            </a:pPr>
            <a:r>
              <a:rPr lang="en-US" altLang="en-US" sz="2400" dirty="0">
                <a:solidFill>
                  <a:schemeClr val="bg1"/>
                </a:solidFill>
              </a:rPr>
              <a:t>The combined attractive and repulsive forces within a crystal lattice determine:</a:t>
            </a:r>
          </a:p>
          <a:p>
            <a:pPr eaLnBrk="0" hangingPunct="0">
              <a:lnSpc>
                <a:spcPct val="50000"/>
              </a:lnSpc>
              <a:buClr>
                <a:srgbClr val="FFCC00"/>
              </a:buClr>
              <a:buFont typeface="Times" charset="0"/>
              <a:buChar char="•"/>
            </a:pPr>
            <a:endParaRPr lang="en-US" altLang="en-US" sz="2400" dirty="0">
              <a:solidFill>
                <a:schemeClr val="bg1"/>
              </a:solidFill>
            </a:endParaRPr>
          </a:p>
          <a:p>
            <a:pPr lvl="1" eaLnBrk="0" hangingPunct="0">
              <a:lnSpc>
                <a:spcPct val="95000"/>
              </a:lnSpc>
              <a:buClr>
                <a:srgbClr val="FFCC00"/>
              </a:buClr>
              <a:buFont typeface="Times" charset="0"/>
              <a:buChar char="•"/>
            </a:pPr>
            <a:r>
              <a:rPr lang="en-US" altLang="en-US" sz="2000" dirty="0">
                <a:solidFill>
                  <a:schemeClr val="bg1"/>
                </a:solidFill>
              </a:rPr>
              <a:t>the distances between ions.</a:t>
            </a:r>
          </a:p>
          <a:p>
            <a:pPr lvl="1" eaLnBrk="0" hangingPunct="0">
              <a:lnSpc>
                <a:spcPct val="50000"/>
              </a:lnSpc>
              <a:buClr>
                <a:srgbClr val="FFCC00"/>
              </a:buClr>
              <a:buFont typeface="Times" charset="0"/>
              <a:buChar char="•"/>
            </a:pPr>
            <a:endParaRPr lang="en-US" altLang="en-US" sz="2000" dirty="0">
              <a:solidFill>
                <a:schemeClr val="bg1"/>
              </a:solidFill>
            </a:endParaRPr>
          </a:p>
          <a:p>
            <a:pPr lvl="1" eaLnBrk="0" hangingPunct="0">
              <a:lnSpc>
                <a:spcPct val="95000"/>
              </a:lnSpc>
              <a:buClr>
                <a:srgbClr val="FFCC00"/>
              </a:buClr>
              <a:buFont typeface="Times" charset="0"/>
              <a:buChar char="•"/>
            </a:pPr>
            <a:r>
              <a:rPr lang="en-US" altLang="en-US" sz="2000" dirty="0">
                <a:solidFill>
                  <a:schemeClr val="bg1"/>
                </a:solidFill>
              </a:rPr>
              <a:t>the pattern of the ions’ arrangement in the crystal</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dogioni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884238"/>
            <a:ext cx="8686800"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0" y="76200"/>
            <a:ext cx="9144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a:t>Ionic Bonds: One Big Greedy Thief Dog!</a:t>
            </a:r>
          </a:p>
        </p:txBody>
      </p:sp>
    </p:spTree>
    <p:extLst>
      <p:ext uri="{BB962C8B-B14F-4D97-AF65-F5344CB8AC3E}">
        <p14:creationId xmlns:p14="http://schemas.microsoft.com/office/powerpoint/2010/main" val="173330451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152400"/>
            <a:ext cx="8077200" cy="1570038"/>
          </a:xfrm>
          <a:noFill/>
          <a:ln/>
        </p:spPr>
        <p:txBody>
          <a:bodyPr/>
          <a:lstStyle/>
          <a:p>
            <a:r>
              <a:rPr lang="en-US" altLang="en-US" dirty="0" err="1"/>
              <a:t>NaCl</a:t>
            </a:r>
            <a:r>
              <a:rPr lang="en-US" altLang="en-US" dirty="0"/>
              <a:t> and </a:t>
            </a:r>
            <a:r>
              <a:rPr lang="en-US" altLang="en-US" dirty="0" err="1"/>
              <a:t>CsCl</a:t>
            </a:r>
            <a:r>
              <a:rPr lang="en-US" altLang="en-US" dirty="0"/>
              <a:t> Crystal Lattices</a:t>
            </a:r>
          </a:p>
        </p:txBody>
      </p:sp>
      <p:graphicFrame>
        <p:nvGraphicFramePr>
          <p:cNvPr id="16389" name="Object 5"/>
          <p:cNvGraphicFramePr>
            <a:graphicFrameLocks noChangeAspect="1"/>
          </p:cNvGraphicFramePr>
          <p:nvPr/>
        </p:nvGraphicFramePr>
        <p:xfrm>
          <a:off x="609600" y="1766888"/>
          <a:ext cx="8077200" cy="4252912"/>
        </p:xfrm>
        <a:graphic>
          <a:graphicData uri="http://schemas.openxmlformats.org/presentationml/2006/ole">
            <mc:AlternateContent xmlns:mc="http://schemas.openxmlformats.org/markup-compatibility/2006">
              <mc:Choice xmlns:v="urn:schemas-microsoft-com:vml" Requires="v">
                <p:oleObj spid="_x0000_s16411" name="Image" r:id="rId4" imgW="6959958" imgH="3664138" progId="Photoshop.Image.7">
                  <p:embed/>
                </p:oleObj>
              </mc:Choice>
              <mc:Fallback>
                <p:oleObj name="Image" r:id="rId4" imgW="6959958" imgH="3664138" progId="Photoshop.Image.7">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766888"/>
                        <a:ext cx="8077200" cy="4252912"/>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828675" y="990600"/>
            <a:ext cx="770572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A Comparison of Ionic and Molecular Compounds </a:t>
            </a:r>
            <a:endParaRPr lang="en-US" altLang="en-US" sz="2800" dirty="0">
              <a:solidFill>
                <a:schemeClr val="bg1"/>
              </a:solidFill>
            </a:endParaRPr>
          </a:p>
        </p:txBody>
      </p:sp>
      <p:sp>
        <p:nvSpPr>
          <p:cNvPr id="18435" name="Rectangle 3"/>
          <p:cNvSpPr>
            <a:spLocks noChangeArrowheads="1"/>
          </p:cNvSpPr>
          <p:nvPr/>
        </p:nvSpPr>
        <p:spPr bwMode="auto">
          <a:xfrm>
            <a:off x="828675" y="1958975"/>
            <a:ext cx="7705725" cy="3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The force that holds ions together in an ionic compound is a very strong electrostatic attraction.</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T</a:t>
            </a:r>
            <a:r>
              <a:rPr lang="en-US" altLang="en-US" sz="2400" dirty="0" smtClean="0">
                <a:solidFill>
                  <a:schemeClr val="bg1"/>
                </a:solidFill>
              </a:rPr>
              <a:t>he </a:t>
            </a:r>
            <a:r>
              <a:rPr lang="en-US" altLang="en-US" sz="2400" dirty="0">
                <a:solidFill>
                  <a:schemeClr val="bg1"/>
                </a:solidFill>
              </a:rPr>
              <a:t>forces of attraction </a:t>
            </a:r>
            <a:r>
              <a:rPr lang="en-US" altLang="en-US" sz="2400" i="1" dirty="0">
                <a:solidFill>
                  <a:schemeClr val="bg1"/>
                </a:solidFill>
              </a:rPr>
              <a:t>between</a:t>
            </a:r>
            <a:r>
              <a:rPr lang="en-US" altLang="en-US" sz="2400" dirty="0">
                <a:solidFill>
                  <a:schemeClr val="bg1"/>
                </a:solidFill>
              </a:rPr>
              <a:t> molecules of a covalent compound are much weaker.</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smtClean="0">
                <a:solidFill>
                  <a:schemeClr val="bg1"/>
                </a:solidFill>
              </a:rPr>
              <a:t>The </a:t>
            </a:r>
            <a:r>
              <a:rPr lang="en-US" altLang="en-US" sz="2400" dirty="0">
                <a:solidFill>
                  <a:schemeClr val="bg1"/>
                </a:solidFill>
              </a:rPr>
              <a:t>difference in </a:t>
            </a:r>
            <a:r>
              <a:rPr lang="en-US" altLang="en-US" sz="2400" dirty="0" smtClean="0">
                <a:solidFill>
                  <a:schemeClr val="bg1"/>
                </a:solidFill>
              </a:rPr>
              <a:t>strength </a:t>
            </a:r>
            <a:r>
              <a:rPr lang="en-US" altLang="en-US" sz="2400" dirty="0">
                <a:solidFill>
                  <a:schemeClr val="bg1"/>
                </a:solidFill>
              </a:rPr>
              <a:t>of attraction between the basic units of molecular and ionic compounds </a:t>
            </a:r>
            <a:br>
              <a:rPr lang="en-US" altLang="en-US" sz="2400" dirty="0">
                <a:solidFill>
                  <a:schemeClr val="bg1"/>
                </a:solidFill>
              </a:rPr>
            </a:br>
            <a:r>
              <a:rPr lang="en-US" altLang="en-US" sz="2400" dirty="0">
                <a:solidFill>
                  <a:schemeClr val="bg1"/>
                </a:solidFill>
              </a:rPr>
              <a:t>gives rise to different properties between the two </a:t>
            </a:r>
            <a:br>
              <a:rPr lang="en-US" altLang="en-US" sz="2400" dirty="0">
                <a:solidFill>
                  <a:schemeClr val="bg1"/>
                </a:solidFill>
              </a:rPr>
            </a:br>
            <a:r>
              <a:rPr lang="en-US" altLang="en-US" sz="2400" dirty="0">
                <a:solidFill>
                  <a:schemeClr val="bg1"/>
                </a:solidFill>
              </a:rPr>
              <a:t>types of compounds.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0" y="1462087"/>
            <a:ext cx="9111343" cy="520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p>
            <a:pPr eaLnBrk="0" hangingPunct="0"/>
            <a:r>
              <a:rPr lang="en-US" altLang="en-US" sz="2800" b="1" dirty="0">
                <a:solidFill>
                  <a:schemeClr val="bg1"/>
                </a:solidFill>
              </a:rPr>
              <a:t>A Comparison of Ionic and Molecular Compounds, </a:t>
            </a:r>
            <a:endParaRPr lang="en-US" altLang="en-US" sz="2800" i="1" dirty="0">
              <a:solidFill>
                <a:schemeClr val="bg1"/>
              </a:solidFill>
            </a:endParaRPr>
          </a:p>
        </p:txBody>
      </p:sp>
      <p:sp>
        <p:nvSpPr>
          <p:cNvPr id="20483" name="Rectangle 3"/>
          <p:cNvSpPr>
            <a:spLocks noChangeArrowheads="1"/>
          </p:cNvSpPr>
          <p:nvPr/>
        </p:nvSpPr>
        <p:spPr bwMode="auto">
          <a:xfrm>
            <a:off x="43543" y="2514600"/>
            <a:ext cx="9067800" cy="398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Molecular compounds have relatively weak forces between individual molecules. </a:t>
            </a:r>
          </a:p>
          <a:p>
            <a:pPr lvl="1" eaLnBrk="0" hangingPunct="0">
              <a:buClr>
                <a:srgbClr val="FFCC00"/>
              </a:buClr>
              <a:buFont typeface="Times" charset="0"/>
              <a:buChar char="•"/>
            </a:pPr>
            <a:r>
              <a:rPr lang="en-US" altLang="en-US" sz="2400" dirty="0">
                <a:solidFill>
                  <a:schemeClr val="bg1"/>
                </a:solidFill>
              </a:rPr>
              <a:t>They melt at low temperatures. </a:t>
            </a:r>
          </a:p>
          <a:p>
            <a:pPr eaLnBrk="0" hangingPunct="0">
              <a:lnSpc>
                <a:spcPct val="80000"/>
              </a:lnSpc>
              <a:buClr>
                <a:srgbClr val="FFCC00"/>
              </a:buClr>
              <a:buFont typeface="Times" charset="0"/>
              <a:buChar char="•"/>
            </a:pPr>
            <a:endParaRPr lang="en-US" altLang="en-US" sz="1600" dirty="0">
              <a:solidFill>
                <a:schemeClr val="bg1"/>
              </a:solidFill>
            </a:endParaRPr>
          </a:p>
          <a:p>
            <a:pPr eaLnBrk="0" hangingPunct="0">
              <a:buClr>
                <a:srgbClr val="FFCC00"/>
              </a:buClr>
              <a:buFont typeface="Times" charset="0"/>
              <a:buChar char="•"/>
            </a:pPr>
            <a:r>
              <a:rPr lang="en-US" altLang="en-US" sz="2400" dirty="0">
                <a:solidFill>
                  <a:schemeClr val="bg1"/>
                </a:solidFill>
              </a:rPr>
              <a:t>The strong attraction between ions in an ionic compound gives ionic compounds some characteristic properties, listed below.</a:t>
            </a:r>
          </a:p>
          <a:p>
            <a:pPr eaLnBrk="0" hangingPunct="0">
              <a:lnSpc>
                <a:spcPct val="50000"/>
              </a:lnSpc>
              <a:buClr>
                <a:srgbClr val="FFCC00"/>
              </a:buClr>
              <a:buFont typeface="Times" charset="0"/>
              <a:buChar char="•"/>
            </a:pPr>
            <a:endParaRPr lang="en-US" altLang="en-US" sz="2400" dirty="0">
              <a:solidFill>
                <a:schemeClr val="bg1"/>
              </a:solidFill>
            </a:endParaRPr>
          </a:p>
          <a:p>
            <a:pPr lvl="1" eaLnBrk="0" hangingPunct="0">
              <a:lnSpc>
                <a:spcPct val="95000"/>
              </a:lnSpc>
              <a:buClr>
                <a:srgbClr val="FFCC00"/>
              </a:buClr>
              <a:buFont typeface="Times" charset="0"/>
              <a:buChar char="•"/>
            </a:pPr>
            <a:r>
              <a:rPr lang="en-US" altLang="en-US" sz="2400" dirty="0">
                <a:solidFill>
                  <a:schemeClr val="bg1"/>
                </a:solidFill>
              </a:rPr>
              <a:t>very high melting points </a:t>
            </a:r>
          </a:p>
          <a:p>
            <a:pPr lvl="1" eaLnBrk="0" hangingPunct="0">
              <a:lnSpc>
                <a:spcPct val="35000"/>
              </a:lnSpc>
              <a:buClr>
                <a:srgbClr val="FFCC00"/>
              </a:buClr>
              <a:buFont typeface="Times" charset="0"/>
              <a:buChar char="•"/>
            </a:pPr>
            <a:endParaRPr lang="en-US" altLang="en-US" sz="2400" dirty="0">
              <a:solidFill>
                <a:schemeClr val="bg1"/>
              </a:solidFill>
            </a:endParaRPr>
          </a:p>
          <a:p>
            <a:pPr lvl="1" eaLnBrk="0" hangingPunct="0">
              <a:lnSpc>
                <a:spcPct val="95000"/>
              </a:lnSpc>
              <a:buClr>
                <a:srgbClr val="FFCC00"/>
              </a:buClr>
              <a:buFont typeface="Times" charset="0"/>
              <a:buChar char="•"/>
            </a:pPr>
            <a:r>
              <a:rPr lang="en-US" altLang="en-US" sz="2400" dirty="0">
                <a:solidFill>
                  <a:schemeClr val="bg1"/>
                </a:solidFill>
              </a:rPr>
              <a:t>hard but brittle </a:t>
            </a:r>
          </a:p>
          <a:p>
            <a:pPr lvl="1" eaLnBrk="0" hangingPunct="0">
              <a:lnSpc>
                <a:spcPct val="35000"/>
              </a:lnSpc>
              <a:buClr>
                <a:srgbClr val="FFCC00"/>
              </a:buClr>
              <a:buFont typeface="Times" charset="0"/>
              <a:buChar char="•"/>
            </a:pPr>
            <a:endParaRPr lang="en-US" altLang="en-US" sz="2400" dirty="0">
              <a:solidFill>
                <a:schemeClr val="bg1"/>
              </a:solidFill>
            </a:endParaRPr>
          </a:p>
          <a:p>
            <a:pPr lvl="1" eaLnBrk="0" hangingPunct="0">
              <a:lnSpc>
                <a:spcPct val="95000"/>
              </a:lnSpc>
              <a:buClr>
                <a:srgbClr val="FFCC00"/>
              </a:buClr>
              <a:buFont typeface="Times" charset="0"/>
              <a:buChar char="•"/>
            </a:pPr>
            <a:r>
              <a:rPr lang="en-US" altLang="en-US" sz="2400" dirty="0">
                <a:solidFill>
                  <a:schemeClr val="bg1"/>
                </a:solidFill>
              </a:rPr>
              <a:t>not electrical conductors in the solid state,   because the ions cannot move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48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48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8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bldLvl="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741363" y="325438"/>
            <a:ext cx="7531100" cy="1016000"/>
          </a:xfrm>
          <a:noFill/>
          <a:ln/>
        </p:spPr>
        <p:txBody>
          <a:bodyPr/>
          <a:lstStyle/>
          <a:p>
            <a:r>
              <a:rPr lang="en-US" altLang="en-US" dirty="0"/>
              <a:t>Melting and Boiling Points of Compounds</a:t>
            </a:r>
          </a:p>
        </p:txBody>
      </p:sp>
      <p:graphicFrame>
        <p:nvGraphicFramePr>
          <p:cNvPr id="22531" name="Object 3"/>
          <p:cNvGraphicFramePr>
            <a:graphicFrameLocks noChangeAspect="1"/>
          </p:cNvGraphicFramePr>
          <p:nvPr/>
        </p:nvGraphicFramePr>
        <p:xfrm>
          <a:off x="685800" y="2201863"/>
          <a:ext cx="7981950" cy="3132137"/>
        </p:xfrm>
        <a:graphic>
          <a:graphicData uri="http://schemas.openxmlformats.org/presentationml/2006/ole">
            <mc:AlternateContent xmlns:mc="http://schemas.openxmlformats.org/markup-compatibility/2006">
              <mc:Choice xmlns:v="urn:schemas-microsoft-com:vml" Requires="v">
                <p:oleObj spid="_x0000_s22553" name="Image" r:id="rId4" imgW="7982728" imgH="3131826" progId="Photoshop.Image.7">
                  <p:embed/>
                </p:oleObj>
              </mc:Choice>
              <mc:Fallback>
                <p:oleObj name="Image" r:id="rId4" imgW="7982728" imgH="3131826"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1863"/>
                        <a:ext cx="7981950" cy="3132137"/>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Polyatomic Ions </a:t>
            </a:r>
            <a:endParaRPr lang="en-US" altLang="en-US" sz="2800" dirty="0">
              <a:solidFill>
                <a:schemeClr val="bg1"/>
              </a:solidFill>
            </a:endParaRPr>
          </a:p>
        </p:txBody>
      </p:sp>
      <p:sp>
        <p:nvSpPr>
          <p:cNvPr id="28675" name="Rectangle 3"/>
          <p:cNvSpPr>
            <a:spLocks noChangeArrowheads="1"/>
          </p:cNvSpPr>
          <p:nvPr/>
        </p:nvSpPr>
        <p:spPr bwMode="auto">
          <a:xfrm>
            <a:off x="828675" y="1958975"/>
            <a:ext cx="7705725" cy="34137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Certain atoms bond covalently with each other to form a group of atoms that has both molecular and ionic characteristics.</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A charged group of covalently bonded atoms is known as a </a:t>
            </a:r>
            <a:r>
              <a:rPr lang="en-US" altLang="en-US" sz="2400" b="1" dirty="0">
                <a:solidFill>
                  <a:schemeClr val="bg1"/>
                </a:solidFill>
              </a:rPr>
              <a:t>polyatomic ion.</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Like other ions, polyatomic ions have a charge that results from either a shortage or excess of electrons.</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Polyatomic Ions </a:t>
            </a:r>
            <a:endParaRPr lang="en-US" altLang="en-US" sz="2800" dirty="0">
              <a:solidFill>
                <a:schemeClr val="bg1"/>
              </a:solidFill>
            </a:endParaRPr>
          </a:p>
        </p:txBody>
      </p:sp>
      <p:sp>
        <p:nvSpPr>
          <p:cNvPr id="30723" name="Rectangle 3"/>
          <p:cNvSpPr>
            <a:spLocks noChangeArrowheads="1"/>
          </p:cNvSpPr>
          <p:nvPr/>
        </p:nvSpPr>
        <p:spPr bwMode="auto">
          <a:xfrm>
            <a:off x="838200" y="1958975"/>
            <a:ext cx="7848600" cy="1461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An example of a polyatomic ion is the ammonium </a:t>
            </a:r>
            <a:br>
              <a:rPr lang="en-US" altLang="en-US" sz="2400" dirty="0">
                <a:solidFill>
                  <a:schemeClr val="bg1"/>
                </a:solidFill>
              </a:rPr>
            </a:br>
            <a:r>
              <a:rPr lang="en-US" altLang="en-US" sz="2400" dirty="0">
                <a:solidFill>
                  <a:schemeClr val="bg1"/>
                </a:solidFill>
              </a:rPr>
              <a:t>ion:        . It is sometimes written as            to show that the group of atoms </a:t>
            </a:r>
            <a:r>
              <a:rPr lang="en-US" altLang="en-US" sz="2400" i="1" dirty="0">
                <a:solidFill>
                  <a:schemeClr val="bg1"/>
                </a:solidFill>
              </a:rPr>
              <a:t>as a whole</a:t>
            </a:r>
            <a:r>
              <a:rPr lang="en-US" altLang="en-US" sz="2400" dirty="0">
                <a:solidFill>
                  <a:schemeClr val="bg1"/>
                </a:solidFill>
              </a:rPr>
              <a:t> has a charge of 1+.</a:t>
            </a:r>
          </a:p>
          <a:p>
            <a:pPr eaLnBrk="0" hangingPunct="0">
              <a:lnSpc>
                <a:spcPct val="70000"/>
              </a:lnSpc>
              <a:buFontTx/>
              <a:buChar char="•"/>
            </a:pPr>
            <a:endParaRPr lang="en-US" altLang="en-US" sz="2400" dirty="0">
              <a:solidFill>
                <a:schemeClr val="bg1"/>
              </a:solidFill>
            </a:endParaRPr>
          </a:p>
        </p:txBody>
      </p:sp>
      <p:graphicFrame>
        <p:nvGraphicFramePr>
          <p:cNvPr id="30724" name="Object 4"/>
          <p:cNvGraphicFramePr>
            <a:graphicFrameLocks noChangeAspect="1"/>
          </p:cNvGraphicFramePr>
          <p:nvPr/>
        </p:nvGraphicFramePr>
        <p:xfrm>
          <a:off x="1828800" y="2343150"/>
          <a:ext cx="561975" cy="446088"/>
        </p:xfrm>
        <a:graphic>
          <a:graphicData uri="http://schemas.openxmlformats.org/presentationml/2006/ole">
            <mc:AlternateContent xmlns:mc="http://schemas.openxmlformats.org/markup-compatibility/2006">
              <mc:Choice xmlns:v="urn:schemas-microsoft-com:vml" Requires="v">
                <p:oleObj spid="_x0000_s30767" name="Equation" r:id="rId4" imgW="304560" imgH="241200" progId="Equation.DSMT4">
                  <p:embed/>
                </p:oleObj>
              </mc:Choice>
              <mc:Fallback>
                <p:oleObj name="Equation" r:id="rId4" imgW="304560" imgH="241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28800" y="2343150"/>
                        <a:ext cx="561975" cy="4460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6019800" y="2343150"/>
          <a:ext cx="866775" cy="457200"/>
        </p:xfrm>
        <a:graphic>
          <a:graphicData uri="http://schemas.openxmlformats.org/presentationml/2006/ole">
            <mc:AlternateContent xmlns:mc="http://schemas.openxmlformats.org/markup-compatibility/2006">
              <mc:Choice xmlns:v="urn:schemas-microsoft-com:vml" Requires="v">
                <p:oleObj spid="_x0000_s30768" name="Equation" r:id="rId6" imgW="457200" imgH="241200" progId="Equation.DSMT4">
                  <p:embed/>
                </p:oleObj>
              </mc:Choice>
              <mc:Fallback>
                <p:oleObj name="Equation" r:id="rId6" imgW="457200" imgH="241200"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2343150"/>
                        <a:ext cx="866775" cy="4572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26" name="Rectangle 6"/>
          <p:cNvSpPr>
            <a:spLocks noChangeArrowheads="1"/>
          </p:cNvSpPr>
          <p:nvPr/>
        </p:nvSpPr>
        <p:spPr bwMode="auto">
          <a:xfrm>
            <a:off x="904875" y="3276600"/>
            <a:ext cx="7705725" cy="2650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marL="922338">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The charge of the ammonium ion is determined </a:t>
            </a:r>
            <a:br>
              <a:rPr lang="en-US" altLang="en-US" sz="2400" dirty="0">
                <a:solidFill>
                  <a:schemeClr val="bg1"/>
                </a:solidFill>
              </a:rPr>
            </a:br>
            <a:r>
              <a:rPr lang="en-US" altLang="en-US" sz="2400" dirty="0">
                <a:solidFill>
                  <a:schemeClr val="bg1"/>
                </a:solidFill>
              </a:rPr>
              <a:t>as follows:</a:t>
            </a:r>
          </a:p>
          <a:p>
            <a:pPr eaLnBrk="0" hangingPunct="0">
              <a:lnSpc>
                <a:spcPct val="90000"/>
              </a:lnSpc>
              <a:buClr>
                <a:srgbClr val="FFCC00"/>
              </a:buClr>
              <a:buFont typeface="Times" charset="0"/>
              <a:buChar char="•"/>
            </a:pPr>
            <a:endParaRPr lang="en-US" altLang="en-US" sz="2400" b="1" dirty="0">
              <a:solidFill>
                <a:schemeClr val="bg1"/>
              </a:solidFill>
            </a:endParaRPr>
          </a:p>
          <a:p>
            <a:pPr lvl="1" eaLnBrk="0" hangingPunct="0">
              <a:lnSpc>
                <a:spcPct val="90000"/>
              </a:lnSpc>
              <a:buClr>
                <a:srgbClr val="FFCC00"/>
              </a:buClr>
              <a:buFont typeface="Times" charset="0"/>
              <a:buChar char="•"/>
            </a:pPr>
            <a:r>
              <a:rPr lang="en-US" altLang="en-US" sz="2400" dirty="0">
                <a:solidFill>
                  <a:schemeClr val="bg1"/>
                </a:solidFill>
              </a:rPr>
              <a:t>The seven protons in the nitrogen atom plus the four protons in the four hydrogen atoms give the ammonium ion a total positive charge of 11+.</a:t>
            </a:r>
            <a:r>
              <a:rPr lang="en-US" altLang="en-US" sz="2000" dirty="0">
                <a:solidFill>
                  <a:schemeClr val="bg1"/>
                </a:solidFill>
              </a:rPr>
              <a:t> </a:t>
            </a:r>
          </a:p>
          <a:p>
            <a:pPr lvl="1" eaLnBrk="0" hangingPunct="0">
              <a:lnSpc>
                <a:spcPct val="70000"/>
              </a:lnSpc>
              <a:buFontTx/>
              <a:buChar char="•"/>
            </a:pPr>
            <a:endParaRPr lang="en-US" altLang="en-US" sz="2000" dirty="0">
              <a:solidFill>
                <a:schemeClr val="bg1"/>
              </a:solidFill>
            </a:endParaRPr>
          </a:p>
          <a:p>
            <a:pPr lvl="1" eaLnBrk="0" hangingPunct="0">
              <a:lnSpc>
                <a:spcPct val="90000"/>
              </a:lnSpc>
            </a:pPr>
            <a:endParaRPr lang="en-US" altLang="en-US" sz="20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7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bldLvl="2"/>
      <p:bldP spid="30726"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altLang="en-US" dirty="0"/>
              <a:t>Honors Chemistry </a:t>
            </a:r>
            <a:r>
              <a:rPr lang="en-US" altLang="en-US" dirty="0" smtClean="0"/>
              <a:t/>
            </a:r>
            <a:br>
              <a:rPr lang="en-US" altLang="en-US" dirty="0" smtClean="0"/>
            </a:br>
            <a:r>
              <a:rPr lang="en-US" altLang="en-US" dirty="0" smtClean="0"/>
              <a:t>Ionic </a:t>
            </a:r>
            <a:r>
              <a:rPr lang="en-US" altLang="en-US" dirty="0"/>
              <a:t>Bonding</a:t>
            </a:r>
          </a:p>
        </p:txBody>
      </p:sp>
      <p:sp>
        <p:nvSpPr>
          <p:cNvPr id="2051" name="Rectangle 3"/>
          <p:cNvSpPr>
            <a:spLocks noGrp="1" noChangeArrowheads="1"/>
          </p:cNvSpPr>
          <p:nvPr>
            <p:ph type="subTitle" idx="1"/>
          </p:nvPr>
        </p:nvSpPr>
        <p:spPr/>
        <p:txBody>
          <a:bodyPr/>
          <a:lstStyle/>
          <a:p>
            <a:r>
              <a:rPr lang="en-US" altLang="en-US" dirty="0"/>
              <a:t>Last Updated </a:t>
            </a:r>
            <a:fld id="{A4F24D96-05BF-4C87-8F53-3F6021E51A06}" type="datetime3">
              <a:rPr lang="en-US" altLang="en-US"/>
              <a:pPr/>
              <a:t>1 December 2017</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Polyatomic Ions, </a:t>
            </a:r>
            <a:r>
              <a:rPr lang="en-US" altLang="en-US" sz="2800" i="1" dirty="0">
                <a:solidFill>
                  <a:schemeClr val="bg1"/>
                </a:solidFill>
              </a:rPr>
              <a:t>continued </a:t>
            </a:r>
          </a:p>
        </p:txBody>
      </p:sp>
      <p:sp>
        <p:nvSpPr>
          <p:cNvPr id="32771" name="Rectangle 3"/>
          <p:cNvSpPr>
            <a:spLocks noChangeArrowheads="1"/>
          </p:cNvSpPr>
          <p:nvPr/>
        </p:nvSpPr>
        <p:spPr bwMode="auto">
          <a:xfrm>
            <a:off x="904875" y="1735138"/>
            <a:ext cx="7705725" cy="3192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lnSpc>
                <a:spcPct val="70000"/>
              </a:lnSpc>
              <a:buClr>
                <a:srgbClr val="FFCC00"/>
              </a:buClr>
              <a:buFont typeface="Times" charset="0"/>
              <a:buChar char="•"/>
            </a:pPr>
            <a:endParaRPr lang="en-US" altLang="en-US" sz="2400" dirty="0"/>
          </a:p>
          <a:p>
            <a:pPr eaLnBrk="0" hangingPunct="0">
              <a:lnSpc>
                <a:spcPct val="90000"/>
              </a:lnSpc>
              <a:buClr>
                <a:srgbClr val="FFCC00"/>
              </a:buClr>
              <a:buFont typeface="Times" charset="0"/>
              <a:buChar char="•"/>
            </a:pPr>
            <a:r>
              <a:rPr lang="en-US" altLang="en-US" sz="2400" dirty="0">
                <a:solidFill>
                  <a:schemeClr val="bg1"/>
                </a:solidFill>
              </a:rPr>
              <a:t>The charge of the ammonium ion is determined </a:t>
            </a:r>
            <a:br>
              <a:rPr lang="en-US" altLang="en-US" sz="2400" dirty="0">
                <a:solidFill>
                  <a:schemeClr val="bg1"/>
                </a:solidFill>
              </a:rPr>
            </a:br>
            <a:r>
              <a:rPr lang="en-US" altLang="en-US" sz="2400" dirty="0">
                <a:solidFill>
                  <a:schemeClr val="bg1"/>
                </a:solidFill>
              </a:rPr>
              <a:t>as follows, </a:t>
            </a:r>
            <a:r>
              <a:rPr lang="en-US" altLang="en-US" sz="2400" i="1" dirty="0">
                <a:solidFill>
                  <a:schemeClr val="bg1"/>
                </a:solidFill>
              </a:rPr>
              <a:t>continued:</a:t>
            </a:r>
            <a:endParaRPr lang="en-US" altLang="en-US" sz="2400" b="1" i="1" dirty="0">
              <a:solidFill>
                <a:schemeClr val="bg1"/>
              </a:solidFill>
            </a:endParaRPr>
          </a:p>
          <a:p>
            <a:pPr lvl="1" eaLnBrk="0" hangingPunct="0">
              <a:lnSpc>
                <a:spcPct val="70000"/>
              </a:lnSpc>
              <a:buClr>
                <a:srgbClr val="FFCC00"/>
              </a:buClr>
              <a:buFont typeface="Times" charset="0"/>
              <a:buChar char="•"/>
            </a:pPr>
            <a:endParaRPr lang="en-US" altLang="en-US" sz="2400" dirty="0">
              <a:solidFill>
                <a:schemeClr val="bg1"/>
              </a:solidFill>
            </a:endParaRPr>
          </a:p>
          <a:p>
            <a:pPr lvl="1" eaLnBrk="0" hangingPunct="0">
              <a:lnSpc>
                <a:spcPct val="90000"/>
              </a:lnSpc>
              <a:buClr>
                <a:srgbClr val="FFCC00"/>
              </a:buClr>
              <a:buFont typeface="Times" charset="0"/>
              <a:buChar char="•"/>
            </a:pPr>
            <a:r>
              <a:rPr lang="en-US" altLang="en-US" sz="2400" dirty="0">
                <a:solidFill>
                  <a:schemeClr val="bg1"/>
                </a:solidFill>
              </a:rPr>
              <a:t>When nitrogen and hydrogen atoms combine to form an ammonium ion, one of their electrons is lost, giving the polyatomic ion a total negative charge of 10–. </a:t>
            </a:r>
          </a:p>
          <a:p>
            <a:pPr lvl="1" eaLnBrk="0" hangingPunct="0">
              <a:lnSpc>
                <a:spcPct val="70000"/>
              </a:lnSpc>
              <a:buClr>
                <a:srgbClr val="FFCC00"/>
              </a:buClr>
              <a:buFont typeface="Times" charset="0"/>
              <a:buChar char="•"/>
            </a:pPr>
            <a:endParaRPr lang="en-US" altLang="en-US" sz="2400" dirty="0">
              <a:solidFill>
                <a:schemeClr val="bg1"/>
              </a:solidFill>
            </a:endParaRPr>
          </a:p>
          <a:p>
            <a:pPr lvl="1" eaLnBrk="0" hangingPunct="0">
              <a:lnSpc>
                <a:spcPct val="90000"/>
              </a:lnSpc>
              <a:buClr>
                <a:srgbClr val="FFCC00"/>
              </a:buClr>
              <a:buFont typeface="Times" charset="0"/>
              <a:buChar char="•"/>
            </a:pPr>
            <a:r>
              <a:rPr lang="en-US" altLang="en-US" sz="2400" dirty="0">
                <a:solidFill>
                  <a:schemeClr val="bg1"/>
                </a:solidFill>
              </a:rPr>
              <a:t>The total charge is therefore (11+) + (10–) = 1+.</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838200" y="1958975"/>
            <a:ext cx="7705725"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Some examples of Lewis structures of polyatomic ions are shown below.</a:t>
            </a:r>
          </a:p>
        </p:txBody>
      </p:sp>
      <p:sp>
        <p:nvSpPr>
          <p:cNvPr id="34819" name="Rectangle 3"/>
          <p:cNvSpPr>
            <a:spLocks noChangeArrowheads="1"/>
          </p:cNvSpPr>
          <p:nvPr/>
        </p:nvSpPr>
        <p:spPr bwMode="auto">
          <a:xfrm>
            <a:off x="838200"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Polyatomic Ions, </a:t>
            </a:r>
            <a:r>
              <a:rPr lang="en-US" altLang="en-US" sz="2800" i="1" dirty="0">
                <a:solidFill>
                  <a:schemeClr val="bg1"/>
                </a:solidFill>
              </a:rPr>
              <a:t>continued </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8100" y="3048000"/>
            <a:ext cx="6527800" cy="157480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6866" name="Embe3585.WAV">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5">
            <a:extLst>
              <a:ext uri="{28A0092B-C50C-407E-A947-70E740481C1C}">
                <a14:useLocalDpi xmlns:a14="http://schemas.microsoft.com/office/drawing/2010/main" val="0"/>
              </a:ext>
            </a:extLst>
          </a:blip>
          <a:srcRect/>
          <a:stretch>
            <a:fillRect/>
          </a:stretch>
        </p:blipFill>
        <p:spPr bwMode="auto">
          <a:xfrm>
            <a:off x="4368800" y="3225800"/>
            <a:ext cx="406400" cy="406400"/>
          </a:xfrm>
          <a:prstGeom prst="rect">
            <a:avLst/>
          </a:prstGeom>
          <a:noFill/>
          <a:extLst>
            <a:ext uri="{909E8E84-426E-40DD-AFC4-6F175D3DCCD1}">
              <a14:hiddenFill xmlns:a14="http://schemas.microsoft.com/office/drawing/2010/main">
                <a:solidFill>
                  <a:srgbClr val="FFFFFF"/>
                </a:solidFill>
              </a14:hiddenFill>
            </a:ext>
          </a:extLst>
        </p:spPr>
      </p:pic>
      <p:sp>
        <p:nvSpPr>
          <p:cNvPr id="36867" name="Rectangle 3"/>
          <p:cNvSpPr>
            <a:spLocks noGrp="1" noChangeArrowheads="1"/>
          </p:cNvSpPr>
          <p:nvPr>
            <p:ph type="title"/>
          </p:nvPr>
        </p:nvSpPr>
        <p:spPr>
          <a:xfrm>
            <a:off x="838200" y="1036638"/>
            <a:ext cx="8077200" cy="685800"/>
          </a:xfrm>
          <a:noFill/>
          <a:ln/>
          <a:extLst>
            <a:ext uri="{91240B29-F687-4F45-9708-019B960494DF}">
              <a14:hiddenLine xmlns:a14="http://schemas.microsoft.com/office/drawing/2010/main" w="12700">
                <a:solidFill>
                  <a:schemeClr val="tx1"/>
                </a:solidFill>
                <a:miter lim="800000"/>
                <a:headEnd/>
                <a:tailEnd/>
              </a14:hiddenLine>
            </a:ext>
          </a:extLst>
        </p:spPr>
        <p:txBody>
          <a:bodyPr/>
          <a:lstStyle/>
          <a:p>
            <a:r>
              <a:rPr lang="en-US" altLang="en-US" dirty="0"/>
              <a:t>Comparing Monatomic, Polyatomic, and Diatomic Structures</a:t>
            </a:r>
            <a:endParaRPr lang="en-US" altLang="en-US" b="1" dirty="0"/>
          </a:p>
        </p:txBody>
      </p:sp>
      <p:pic>
        <p:nvPicPr>
          <p:cNvPr id="36868" name="Picture 4" descr="751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1819275"/>
            <a:ext cx="5334000" cy="4278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25233" fill="hold"/>
                                        <p:tgtEl>
                                          <p:spTgt spid="3686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36866"/>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828675"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Metallic Bonding</a:t>
            </a:r>
            <a:endParaRPr lang="en-US" altLang="en-US" sz="2800" dirty="0">
              <a:solidFill>
                <a:schemeClr val="bg1"/>
              </a:solidFill>
            </a:endParaRPr>
          </a:p>
        </p:txBody>
      </p:sp>
      <p:sp>
        <p:nvSpPr>
          <p:cNvPr id="38915" name="Rectangle 3"/>
          <p:cNvSpPr>
            <a:spLocks noChangeArrowheads="1"/>
          </p:cNvSpPr>
          <p:nvPr/>
        </p:nvSpPr>
        <p:spPr bwMode="auto">
          <a:xfrm>
            <a:off x="828675" y="1582738"/>
            <a:ext cx="7705725" cy="45956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Chemical bonding is different in metals than it is in ionic, molecular, or covalent-network compounds.</a:t>
            </a:r>
          </a:p>
          <a:p>
            <a:pPr eaLnBrk="0" hangingPunct="0">
              <a:lnSpc>
                <a:spcPct val="70000"/>
              </a:lnSpc>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The unique characteristics of metallic bonding gives metals their characteristic properties, listed below.</a:t>
            </a:r>
          </a:p>
          <a:p>
            <a:pPr eaLnBrk="0" hangingPunct="0">
              <a:lnSpc>
                <a:spcPct val="50000"/>
              </a:lnSpc>
              <a:buClr>
                <a:srgbClr val="FFCC00"/>
              </a:buClr>
              <a:buFont typeface="Times" charset="0"/>
              <a:buChar char="•"/>
            </a:pPr>
            <a:endParaRPr lang="en-US" altLang="en-US" sz="2400" dirty="0">
              <a:solidFill>
                <a:schemeClr val="bg1"/>
              </a:solidFill>
            </a:endParaRPr>
          </a:p>
          <a:p>
            <a:pPr lvl="1" eaLnBrk="0" hangingPunct="0">
              <a:buClr>
                <a:srgbClr val="FFCC00"/>
              </a:buClr>
              <a:buFont typeface="Times" charset="0"/>
              <a:buChar char="•"/>
            </a:pPr>
            <a:r>
              <a:rPr lang="en-US" altLang="en-US" sz="2400" dirty="0">
                <a:solidFill>
                  <a:schemeClr val="bg1"/>
                </a:solidFill>
              </a:rPr>
              <a:t>electrical conductivity</a:t>
            </a:r>
          </a:p>
          <a:p>
            <a:pPr lvl="1" eaLnBrk="0" hangingPunct="0">
              <a:lnSpc>
                <a:spcPct val="50000"/>
              </a:lnSpc>
              <a:buClr>
                <a:srgbClr val="FFCC00"/>
              </a:buClr>
              <a:buFont typeface="Times" charset="0"/>
              <a:buChar char="•"/>
            </a:pPr>
            <a:endParaRPr lang="en-US" altLang="en-US" sz="2400" dirty="0">
              <a:solidFill>
                <a:schemeClr val="bg1"/>
              </a:solidFill>
            </a:endParaRPr>
          </a:p>
          <a:p>
            <a:pPr lvl="1" eaLnBrk="0" hangingPunct="0">
              <a:buClr>
                <a:srgbClr val="FFCC00"/>
              </a:buClr>
              <a:buFont typeface="Times" charset="0"/>
              <a:buChar char="•"/>
            </a:pPr>
            <a:r>
              <a:rPr lang="en-US" altLang="en-US" sz="2400" dirty="0">
                <a:solidFill>
                  <a:schemeClr val="bg1"/>
                </a:solidFill>
              </a:rPr>
              <a:t>thermal conductivity</a:t>
            </a:r>
            <a:r>
              <a:rPr lang="en-US" altLang="en-US" sz="2400" b="1" dirty="0">
                <a:solidFill>
                  <a:schemeClr val="bg1"/>
                </a:solidFill>
              </a:rPr>
              <a:t> </a:t>
            </a:r>
          </a:p>
          <a:p>
            <a:pPr lvl="1" eaLnBrk="0" hangingPunct="0">
              <a:lnSpc>
                <a:spcPct val="50000"/>
              </a:lnSpc>
              <a:buClr>
                <a:srgbClr val="FFCC00"/>
              </a:buClr>
              <a:buFont typeface="Times" charset="0"/>
              <a:buChar char="•"/>
            </a:pPr>
            <a:endParaRPr lang="en-US" altLang="en-US" sz="2400" dirty="0">
              <a:solidFill>
                <a:schemeClr val="bg1"/>
              </a:solidFill>
            </a:endParaRPr>
          </a:p>
          <a:p>
            <a:pPr lvl="1" eaLnBrk="0" hangingPunct="0">
              <a:buClr>
                <a:srgbClr val="FFCC00"/>
              </a:buClr>
              <a:buFont typeface="Times" charset="0"/>
              <a:buChar char="•"/>
            </a:pPr>
            <a:r>
              <a:rPr lang="en-US" altLang="en-US" sz="2400" dirty="0">
                <a:solidFill>
                  <a:schemeClr val="bg1"/>
                </a:solidFill>
              </a:rPr>
              <a:t>malleability</a:t>
            </a:r>
          </a:p>
          <a:p>
            <a:pPr lvl="1" eaLnBrk="0" hangingPunct="0">
              <a:lnSpc>
                <a:spcPct val="50000"/>
              </a:lnSpc>
              <a:buClr>
                <a:srgbClr val="FFCC00"/>
              </a:buClr>
              <a:buFont typeface="Times" charset="0"/>
              <a:buChar char="•"/>
            </a:pPr>
            <a:endParaRPr lang="en-US" altLang="en-US" sz="2400" dirty="0">
              <a:solidFill>
                <a:schemeClr val="bg1"/>
              </a:solidFill>
            </a:endParaRPr>
          </a:p>
          <a:p>
            <a:pPr lvl="1" eaLnBrk="0" hangingPunct="0">
              <a:buClr>
                <a:srgbClr val="FFCC00"/>
              </a:buClr>
              <a:buFont typeface="Times" charset="0"/>
              <a:buChar char="•"/>
            </a:pPr>
            <a:r>
              <a:rPr lang="en-US" altLang="en-US" sz="2400" dirty="0">
                <a:solidFill>
                  <a:schemeClr val="bg1"/>
                </a:solidFill>
              </a:rPr>
              <a:t>ductility </a:t>
            </a:r>
          </a:p>
          <a:p>
            <a:pPr lvl="1" eaLnBrk="0" hangingPunct="0">
              <a:lnSpc>
                <a:spcPct val="50000"/>
              </a:lnSpc>
              <a:buClr>
                <a:srgbClr val="FFCC00"/>
              </a:buClr>
              <a:buFont typeface="Times" charset="0"/>
              <a:buChar char="•"/>
            </a:pPr>
            <a:endParaRPr lang="en-US" altLang="en-US" sz="2400" dirty="0">
              <a:solidFill>
                <a:schemeClr val="bg1"/>
              </a:solidFill>
            </a:endParaRPr>
          </a:p>
          <a:p>
            <a:pPr lvl="1" eaLnBrk="0" hangingPunct="0">
              <a:buClr>
                <a:srgbClr val="FFCC00"/>
              </a:buClr>
              <a:buFont typeface="Times" charset="0"/>
              <a:buChar char="•"/>
            </a:pPr>
            <a:r>
              <a:rPr lang="en-US" altLang="en-US" sz="2400" dirty="0" err="1" smtClean="0">
                <a:solidFill>
                  <a:schemeClr val="bg1"/>
                </a:solidFill>
              </a:rPr>
              <a:t>Luster</a:t>
            </a:r>
            <a:r>
              <a:rPr lang="en-US" altLang="en-US" sz="2400" dirty="0" err="1" smtClean="0">
                <a:solidFill>
                  <a:schemeClr val="bg1"/>
                </a:solidFill>
                <a:sym typeface="Wingdings" panose="05000000000000000000" pitchFamily="2" charset="2"/>
              </a:rPr>
              <a:t></a:t>
            </a:r>
            <a:r>
              <a:rPr lang="en-US" altLang="en-US" sz="2400" dirty="0" err="1" smtClean="0">
                <a:solidFill>
                  <a:schemeClr val="bg1"/>
                </a:solidFill>
              </a:rPr>
              <a:t>shiny</a:t>
            </a:r>
            <a:r>
              <a:rPr lang="en-US" altLang="en-US" sz="2400" dirty="0" smtClean="0">
                <a:solidFill>
                  <a:schemeClr val="bg1"/>
                </a:solidFill>
              </a:rPr>
              <a:t> </a:t>
            </a:r>
            <a:r>
              <a:rPr lang="en-US" altLang="en-US" sz="2400" dirty="0">
                <a:solidFill>
                  <a:schemeClr val="bg1"/>
                </a:solidFill>
              </a:rPr>
              <a:t>appearance</a:t>
            </a:r>
            <a:endParaRPr lang="en-US" altLang="en-US" sz="2800" b="1"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1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15">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15">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5">
                                            <p:txEl>
                                              <p:pRg st="8" end="8"/>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15">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1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828675" y="1084263"/>
            <a:ext cx="7705725" cy="51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Metallic Bonding, </a:t>
            </a:r>
            <a:r>
              <a:rPr lang="en-US" altLang="en-US" sz="2800" i="1" dirty="0">
                <a:solidFill>
                  <a:schemeClr val="bg1"/>
                </a:solidFill>
              </a:rPr>
              <a:t>continued</a:t>
            </a:r>
            <a:endParaRPr lang="en-US" altLang="en-US" sz="2800" dirty="0">
              <a:solidFill>
                <a:schemeClr val="bg1"/>
              </a:solidFill>
            </a:endParaRPr>
          </a:p>
        </p:txBody>
      </p:sp>
      <p:sp>
        <p:nvSpPr>
          <p:cNvPr id="40963" name="Rectangle 3"/>
          <p:cNvSpPr>
            <a:spLocks noChangeArrowheads="1"/>
          </p:cNvSpPr>
          <p:nvPr/>
        </p:nvSpPr>
        <p:spPr bwMode="auto">
          <a:xfrm>
            <a:off x="838200" y="2063750"/>
            <a:ext cx="77057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FontTx/>
              <a:buChar char="•"/>
            </a:pPr>
            <a:r>
              <a:rPr lang="en-US" altLang="en-US" sz="2400" b="1" dirty="0">
                <a:solidFill>
                  <a:schemeClr val="bg1"/>
                </a:solidFill>
              </a:rPr>
              <a:t>Malleability</a:t>
            </a:r>
            <a:r>
              <a:rPr lang="en-US" altLang="en-US" sz="2400" dirty="0">
                <a:solidFill>
                  <a:schemeClr val="bg1"/>
                </a:solidFill>
              </a:rPr>
              <a:t> is the ability of a substance to be hammered or beaten into thin sheets.</a:t>
            </a:r>
          </a:p>
          <a:p>
            <a:pPr eaLnBrk="0" hangingPunct="0">
              <a:buFontTx/>
              <a:buChar char="•"/>
            </a:pPr>
            <a:endParaRPr lang="en-US" altLang="en-US" sz="2400" b="1" dirty="0">
              <a:solidFill>
                <a:schemeClr val="bg1"/>
              </a:solidFill>
            </a:endParaRPr>
          </a:p>
          <a:p>
            <a:pPr eaLnBrk="0" hangingPunct="0">
              <a:buFontTx/>
              <a:buChar char="•"/>
            </a:pPr>
            <a:r>
              <a:rPr lang="en-US" altLang="en-US" sz="2400" b="1" dirty="0">
                <a:solidFill>
                  <a:schemeClr val="bg1"/>
                </a:solidFill>
              </a:rPr>
              <a:t>Ductility</a:t>
            </a:r>
            <a:r>
              <a:rPr lang="en-US" altLang="en-US" sz="2400" dirty="0">
                <a:solidFill>
                  <a:schemeClr val="bg1"/>
                </a:solidFill>
              </a:rPr>
              <a:t> is the ability of a substance to be drawn, pulled, or extruded through a small opening to produce a wire.</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bldLvl="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2"/>
          <p:cNvSpPr txBox="1">
            <a:spLocks noChangeArrowheads="1"/>
          </p:cNvSpPr>
          <p:nvPr/>
        </p:nvSpPr>
        <p:spPr bwMode="auto">
          <a:xfrm>
            <a:off x="0" y="76200"/>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gn="ctr">
              <a:spcBef>
                <a:spcPct val="50000"/>
              </a:spcBef>
              <a:buFontTx/>
              <a:buNone/>
            </a:pPr>
            <a:r>
              <a:rPr lang="en-US" altLang="en-US" sz="4000" b="1"/>
              <a:t>Metallic Bonds: Mellow dogs with plenty of bones to go around.</a:t>
            </a:r>
          </a:p>
        </p:txBody>
      </p:sp>
      <p:pic>
        <p:nvPicPr>
          <p:cNvPr id="55299" name="Picture 3" descr="dogmetlc"/>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31925"/>
            <a:ext cx="8534400" cy="512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1941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04800" y="609600"/>
            <a:ext cx="8382000" cy="1143000"/>
          </a:xfrm>
        </p:spPr>
        <p:txBody>
          <a:bodyPr/>
          <a:lstStyle/>
          <a:p>
            <a:pPr eaLnBrk="1" hangingPunct="1"/>
            <a:r>
              <a:rPr lang="en-US" altLang="en-US" smtClean="0"/>
              <a:t>Metallic Bonds, A Sea of Electrons</a:t>
            </a:r>
          </a:p>
        </p:txBody>
      </p:sp>
      <p:pic>
        <p:nvPicPr>
          <p:cNvPr id="56323" name="Picture 4" descr="metallicblue"/>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1219200" y="1905000"/>
            <a:ext cx="6477000" cy="4398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851927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32657" y="0"/>
            <a:ext cx="9144000" cy="1371600"/>
          </a:xfrm>
          <a:noFill/>
          <a:ln/>
        </p:spPr>
        <p:txBody>
          <a:bodyPr/>
          <a:lstStyle/>
          <a:p>
            <a:r>
              <a:rPr lang="en-US" altLang="en-US" sz="4000" dirty="0">
                <a:solidFill>
                  <a:schemeClr val="tx2">
                    <a:lumMod val="95000"/>
                    <a:lumOff val="5000"/>
                  </a:schemeClr>
                </a:solidFill>
              </a:rPr>
              <a:t>Properties of Substances with Metallic, Ionic, and Covalent Bonds</a:t>
            </a:r>
            <a:endParaRPr lang="en-US" altLang="en-US" dirty="0">
              <a:solidFill>
                <a:schemeClr val="tx2">
                  <a:lumMod val="95000"/>
                  <a:lumOff val="5000"/>
                </a:schemeClr>
              </a:solidFill>
            </a:endParaRPr>
          </a:p>
        </p:txBody>
      </p:sp>
      <p:graphicFrame>
        <p:nvGraphicFramePr>
          <p:cNvPr id="43011" name="Object 3"/>
          <p:cNvGraphicFramePr>
            <a:graphicFrameLocks noChangeAspect="1"/>
          </p:cNvGraphicFramePr>
          <p:nvPr>
            <p:extLst>
              <p:ext uri="{D42A27DB-BD31-4B8C-83A1-F6EECF244321}">
                <p14:modId xmlns:p14="http://schemas.microsoft.com/office/powerpoint/2010/main" val="600651300"/>
              </p:ext>
            </p:extLst>
          </p:nvPr>
        </p:nvGraphicFramePr>
        <p:xfrm>
          <a:off x="914400" y="3505200"/>
          <a:ext cx="7226300" cy="2330450"/>
        </p:xfrm>
        <a:graphic>
          <a:graphicData uri="http://schemas.openxmlformats.org/presentationml/2006/ole">
            <mc:AlternateContent xmlns:mc="http://schemas.openxmlformats.org/markup-compatibility/2006">
              <mc:Choice xmlns:v="urn:schemas-microsoft-com:vml" Requires="v">
                <p:oleObj spid="_x0000_s43055" name="Image" r:id="rId4" imgW="7226671" imgH="2330159" progId="Photoshop.Image.7">
                  <p:embed/>
                </p:oleObj>
              </mc:Choice>
              <mc:Fallback>
                <p:oleObj name="Image" r:id="rId4" imgW="7226671" imgH="2330159"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3505200"/>
                        <a:ext cx="7226300" cy="23304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3012" name="Object 4"/>
          <p:cNvGraphicFramePr>
            <a:graphicFrameLocks noChangeAspect="1"/>
          </p:cNvGraphicFramePr>
          <p:nvPr>
            <p:extLst>
              <p:ext uri="{D42A27DB-BD31-4B8C-83A1-F6EECF244321}">
                <p14:modId xmlns:p14="http://schemas.microsoft.com/office/powerpoint/2010/main" val="3258898799"/>
              </p:ext>
            </p:extLst>
          </p:nvPr>
        </p:nvGraphicFramePr>
        <p:xfrm>
          <a:off x="838200" y="1219200"/>
          <a:ext cx="7327900" cy="2152650"/>
        </p:xfrm>
        <a:graphic>
          <a:graphicData uri="http://schemas.openxmlformats.org/presentationml/2006/ole">
            <mc:AlternateContent xmlns:mc="http://schemas.openxmlformats.org/markup-compatibility/2006">
              <mc:Choice xmlns:v="urn:schemas-microsoft-com:vml" Requires="v">
                <p:oleObj spid="_x0000_s43056" name="Image" r:id="rId6" imgW="7328277" imgH="2152381" progId="Photoshop.Image.7">
                  <p:embed/>
                </p:oleObj>
              </mc:Choice>
              <mc:Fallback>
                <p:oleObj name="Image" r:id="rId6" imgW="7328277" imgH="2152381" progId="Photoshop.Image.7">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8200" y="1219200"/>
                        <a:ext cx="7327900" cy="2152650"/>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9771" y="350838"/>
            <a:ext cx="8077200" cy="685800"/>
          </a:xfrm>
        </p:spPr>
        <p:txBody>
          <a:bodyPr/>
          <a:lstStyle/>
          <a:p>
            <a:r>
              <a:rPr lang="en-US" dirty="0" smtClean="0"/>
              <a:t>Priority Standards</a:t>
            </a:r>
            <a:endParaRPr lang="en-US" dirty="0"/>
          </a:p>
        </p:txBody>
      </p:sp>
      <p:pic>
        <p:nvPicPr>
          <p:cNvPr id="3299330" name="Picture 11"/>
          <p:cNvPicPr>
            <a:picLocks noChangeAspect="1" noChangeArrowheads="1"/>
          </p:cNvPicPr>
          <p:nvPr/>
        </p:nvPicPr>
        <p:blipFill>
          <a:blip r:embed="rId2">
            <a:extLst>
              <a:ext uri="{28A0092B-C50C-407E-A947-70E740481C1C}">
                <a14:useLocalDpi xmlns:a14="http://schemas.microsoft.com/office/drawing/2010/main" val="0"/>
              </a:ext>
            </a:extLst>
          </a:blip>
          <a:srcRect l="1910" t="1321" r="3081" b="9435"/>
          <a:stretch>
            <a:fillRect/>
          </a:stretch>
        </p:blipFill>
        <p:spPr bwMode="auto">
          <a:xfrm>
            <a:off x="152400" y="1036638"/>
            <a:ext cx="8640348"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90072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76400"/>
            <a:ext cx="8077200" cy="4419600"/>
          </a:xfrm>
        </p:spPr>
        <p:txBody>
          <a:bodyPr/>
          <a:lstStyle/>
          <a:p>
            <a:pPr marL="0" indent="0">
              <a:buNone/>
            </a:pPr>
            <a:r>
              <a:rPr lang="en-US" b="1" dirty="0">
                <a:latin typeface="+mn-lt"/>
                <a:ea typeface="+mn-ea"/>
                <a:cs typeface="+mn-cs"/>
              </a:rPr>
              <a:t>Big Idea</a:t>
            </a:r>
            <a:endParaRPr lang="en-US" dirty="0">
              <a:latin typeface="+mn-lt"/>
              <a:ea typeface="+mn-ea"/>
              <a:cs typeface="+mn-cs"/>
            </a:endParaRPr>
          </a:p>
          <a:p>
            <a:pPr marL="0" indent="0">
              <a:buNone/>
            </a:pPr>
            <a:r>
              <a:rPr lang="en-US" dirty="0">
                <a:latin typeface="+mn-lt"/>
                <a:ea typeface="+mn-ea"/>
                <a:cs typeface="+mn-cs"/>
              </a:rPr>
              <a:t> </a:t>
            </a:r>
          </a:p>
          <a:p>
            <a:pPr marL="0" lvl="0" indent="0">
              <a:buNone/>
            </a:pPr>
            <a:r>
              <a:rPr lang="en-US" dirty="0">
                <a:latin typeface="+mn-lt"/>
                <a:ea typeface="+mn-ea"/>
                <a:cs typeface="+mn-cs"/>
              </a:rPr>
              <a:t>There are attractions between atoms that increase their stability.</a:t>
            </a:r>
          </a:p>
          <a:p>
            <a:pPr marL="0" indent="0">
              <a:buNone/>
            </a:pPr>
            <a:r>
              <a:rPr lang="en-US" dirty="0">
                <a:solidFill>
                  <a:schemeClr val="tx1"/>
                </a:solidFill>
                <a:latin typeface="+mn-lt"/>
                <a:ea typeface="+mn-ea"/>
                <a:cs typeface="+mn-cs"/>
              </a:rPr>
              <a:t> </a:t>
            </a:r>
          </a:p>
          <a:p>
            <a:pPr marL="0" indent="0">
              <a:buNone/>
            </a:pPr>
            <a:r>
              <a:rPr lang="en-US" i="1" dirty="0">
                <a:solidFill>
                  <a:schemeClr val="tx1"/>
                </a:solidFill>
                <a:latin typeface="+mn-lt"/>
                <a:ea typeface="+mn-ea"/>
                <a:cs typeface="+mn-cs"/>
              </a:rPr>
              <a:t> </a:t>
            </a:r>
            <a:endParaRPr lang="en-US" dirty="0">
              <a:solidFill>
                <a:schemeClr val="tx1"/>
              </a:solidFill>
              <a:latin typeface="+mn-lt"/>
              <a:ea typeface="+mn-ea"/>
              <a:cs typeface="+mn-cs"/>
            </a:endParaRPr>
          </a:p>
          <a:p>
            <a:endParaRPr lang="en-US" dirty="0"/>
          </a:p>
        </p:txBody>
      </p:sp>
    </p:spTree>
    <p:extLst>
      <p:ext uri="{BB962C8B-B14F-4D97-AF65-F5344CB8AC3E}">
        <p14:creationId xmlns:p14="http://schemas.microsoft.com/office/powerpoint/2010/main" val="19853420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077200" cy="4191000"/>
          </a:xfrm>
        </p:spPr>
        <p:txBody>
          <a:bodyPr/>
          <a:lstStyle/>
          <a:p>
            <a:pPr marL="0" indent="0">
              <a:buNone/>
            </a:pPr>
            <a:r>
              <a:rPr lang="en-US" sz="2400" b="1" dirty="0" smtClean="0">
                <a:latin typeface="+mn-lt"/>
                <a:ea typeface="+mn-ea"/>
                <a:cs typeface="+mn-cs"/>
              </a:rPr>
              <a:t>Core Concepts</a:t>
            </a:r>
            <a:endParaRPr lang="en-US" sz="2400" dirty="0" smtClean="0">
              <a:latin typeface="+mn-lt"/>
              <a:ea typeface="+mn-ea"/>
              <a:cs typeface="+mn-cs"/>
            </a:endParaRPr>
          </a:p>
          <a:p>
            <a:pPr lvl="0">
              <a:buFont typeface="Wingdings" panose="05000000000000000000" pitchFamily="2" charset="2"/>
              <a:buChar char="q"/>
            </a:pPr>
            <a:r>
              <a:rPr lang="en-US" sz="2000" dirty="0" smtClean="0">
                <a:latin typeface="+mn-lt"/>
                <a:ea typeface="+mn-ea"/>
                <a:cs typeface="+mn-cs"/>
              </a:rPr>
              <a:t>A chemical bond is the electrostatic attraction between two or more atoms. Chemical potential energy is stored in chemical bonds.</a:t>
            </a:r>
          </a:p>
          <a:p>
            <a:pPr lvl="0">
              <a:buFont typeface="Wingdings" panose="05000000000000000000" pitchFamily="2" charset="2"/>
              <a:buChar char="q"/>
            </a:pPr>
            <a:r>
              <a:rPr lang="en-US" sz="2000" dirty="0" smtClean="0">
                <a:latin typeface="+mn-lt"/>
                <a:ea typeface="+mn-ea"/>
                <a:cs typeface="+mn-cs"/>
              </a:rPr>
              <a:t>Chemical reactions involve breaking bonds in reactants (endothermic) and forming new bonds in the products (exothermic).</a:t>
            </a:r>
          </a:p>
          <a:p>
            <a:pPr lvl="0">
              <a:buFont typeface="Wingdings" panose="05000000000000000000" pitchFamily="2" charset="2"/>
              <a:buChar char="q"/>
            </a:pPr>
            <a:r>
              <a:rPr lang="en-US" sz="2000" dirty="0" smtClean="0">
                <a:latin typeface="+mn-lt"/>
                <a:ea typeface="+mn-ea"/>
                <a:cs typeface="+mn-cs"/>
              </a:rPr>
              <a:t>The forces of attraction that occur between molecules (called intermolecular forces) are influenced by molecular polarity. Molecular polarity is dependent on bond polarity (polar or nonpolar) and the shape of the molecule.</a:t>
            </a:r>
          </a:p>
          <a:p>
            <a:endParaRPr lang="en-US" sz="2400" dirty="0"/>
          </a:p>
        </p:txBody>
      </p:sp>
    </p:spTree>
    <p:extLst>
      <p:ext uri="{BB962C8B-B14F-4D97-AF65-F5344CB8AC3E}">
        <p14:creationId xmlns:p14="http://schemas.microsoft.com/office/powerpoint/2010/main" val="22553977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Ionic Compounds </a:t>
            </a:r>
            <a:endParaRPr lang="en-US" altLang="en-US" sz="2800" dirty="0">
              <a:solidFill>
                <a:schemeClr val="bg1"/>
              </a:solidFill>
            </a:endParaRPr>
          </a:p>
        </p:txBody>
      </p:sp>
      <p:sp>
        <p:nvSpPr>
          <p:cNvPr id="3075" name="Rectangle 3"/>
          <p:cNvSpPr>
            <a:spLocks noChangeArrowheads="1"/>
          </p:cNvSpPr>
          <p:nvPr/>
        </p:nvSpPr>
        <p:spPr bwMode="auto">
          <a:xfrm>
            <a:off x="838200" y="1676400"/>
            <a:ext cx="7705725" cy="4306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30188" indent="-230188">
              <a:defRPr>
                <a:solidFill>
                  <a:schemeClr val="tx1"/>
                </a:solidFill>
                <a:latin typeface="Arial" charset="0"/>
              </a:defRPr>
            </a:lvl1pPr>
            <a:lvl2pPr marL="692150" indent="-234950">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Most of the rocks and minerals that make up Earth’s crust consist of positive and negative ions held together by ionic bonding.</a:t>
            </a:r>
          </a:p>
          <a:p>
            <a:pPr eaLnBrk="0" hangingPunct="0">
              <a:lnSpc>
                <a:spcPct val="50000"/>
              </a:lnSpc>
              <a:buClr>
                <a:srgbClr val="FFCC00"/>
              </a:buClr>
              <a:buFont typeface="Times" charset="0"/>
              <a:buChar char="•"/>
            </a:pPr>
            <a:endParaRPr lang="en-US" altLang="en-US" sz="2000" dirty="0">
              <a:solidFill>
                <a:schemeClr val="bg1"/>
              </a:solidFill>
            </a:endParaRPr>
          </a:p>
          <a:p>
            <a:pPr lvl="1" eaLnBrk="0" hangingPunct="0">
              <a:buClr>
                <a:srgbClr val="FFCC00"/>
              </a:buClr>
              <a:buFont typeface="Times" charset="0"/>
              <a:buChar char="•"/>
            </a:pPr>
            <a:r>
              <a:rPr lang="en-US" altLang="en-US" sz="2400" dirty="0">
                <a:solidFill>
                  <a:schemeClr val="bg1"/>
                </a:solidFill>
              </a:rPr>
              <a:t>example:</a:t>
            </a:r>
            <a:r>
              <a:rPr lang="en-US" altLang="en-US" sz="2000" dirty="0">
                <a:solidFill>
                  <a:schemeClr val="bg1"/>
                </a:solidFill>
              </a:rPr>
              <a:t> </a:t>
            </a:r>
            <a:r>
              <a:rPr lang="en-US" altLang="en-US" sz="2400" dirty="0">
                <a:solidFill>
                  <a:schemeClr val="bg1"/>
                </a:solidFill>
              </a:rPr>
              <a:t>table salt, </a:t>
            </a:r>
            <a:r>
              <a:rPr lang="en-US" altLang="en-US" sz="2400" dirty="0" err="1">
                <a:solidFill>
                  <a:schemeClr val="bg1"/>
                </a:solidFill>
              </a:rPr>
              <a:t>NaCl</a:t>
            </a:r>
            <a:r>
              <a:rPr lang="en-US" altLang="en-US" sz="2400" dirty="0">
                <a:solidFill>
                  <a:schemeClr val="bg1"/>
                </a:solidFill>
              </a:rPr>
              <a:t>, consists of sodium and chloride ions combined in a one-to-one ratio</a:t>
            </a:r>
            <a:r>
              <a:rPr lang="en-US" altLang="en-US" sz="2400" dirty="0">
                <a:solidFill>
                  <a:schemeClr val="bg1"/>
                </a:solidFill>
                <a:cs typeface="Arial" charset="0"/>
              </a:rPr>
              <a:t>—</a:t>
            </a:r>
            <a:r>
              <a:rPr lang="en-US" altLang="en-US" sz="2400" dirty="0" err="1">
                <a:solidFill>
                  <a:schemeClr val="bg1"/>
                </a:solidFill>
                <a:cs typeface="Arial" charset="0"/>
              </a:rPr>
              <a:t>Na</a:t>
            </a:r>
            <a:r>
              <a:rPr lang="en-US" altLang="en-US" sz="2400" baseline="30000" dirty="0" err="1">
                <a:solidFill>
                  <a:schemeClr val="bg1"/>
                </a:solidFill>
                <a:cs typeface="Arial" charset="0"/>
              </a:rPr>
              <a:t>+</a:t>
            </a:r>
            <a:r>
              <a:rPr lang="en-US" altLang="en-US" sz="2400" dirty="0" err="1">
                <a:solidFill>
                  <a:schemeClr val="bg1"/>
                </a:solidFill>
                <a:cs typeface="Arial" charset="0"/>
              </a:rPr>
              <a:t>Cl</a:t>
            </a:r>
            <a:r>
              <a:rPr lang="en-US" altLang="en-US" sz="2400" baseline="30000" dirty="0">
                <a:solidFill>
                  <a:schemeClr val="bg1"/>
                </a:solidFill>
                <a:cs typeface="Arial" charset="0"/>
              </a:rPr>
              <a:t>–</a:t>
            </a:r>
            <a:r>
              <a:rPr lang="en-US" altLang="en-US" sz="2400" dirty="0">
                <a:solidFill>
                  <a:schemeClr val="bg1"/>
                </a:solidFill>
              </a:rPr>
              <a:t>—so that each positive charge is balanced by a negative charge. </a:t>
            </a:r>
          </a:p>
          <a:p>
            <a:pPr lvl="1"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An </a:t>
            </a:r>
            <a:r>
              <a:rPr lang="en-US" altLang="en-US" sz="2400" b="1" dirty="0">
                <a:solidFill>
                  <a:schemeClr val="bg1"/>
                </a:solidFill>
              </a:rPr>
              <a:t>ionic compound </a:t>
            </a:r>
            <a:r>
              <a:rPr lang="en-US" altLang="en-US" sz="2400" dirty="0">
                <a:solidFill>
                  <a:schemeClr val="bg1"/>
                </a:solidFill>
              </a:rPr>
              <a:t>is composed of positive and negative ions that are combined so that the numbers of positive and negative charges are equal.</a:t>
            </a:r>
            <a:r>
              <a:rPr lang="en-US" altLang="en-US" sz="2400" b="1" dirty="0">
                <a:solidFill>
                  <a:schemeClr val="bg1"/>
                </a:solidFill>
              </a:rPr>
              <a:t> </a:t>
            </a:r>
            <a:endParaRPr lang="en-US" altLang="en-US" sz="20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828675" y="1143000"/>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Ionic Compounds </a:t>
            </a:r>
            <a:endParaRPr lang="en-US" altLang="en-US" sz="2800" dirty="0">
              <a:solidFill>
                <a:schemeClr val="bg1"/>
              </a:solidFill>
            </a:endParaRPr>
          </a:p>
        </p:txBody>
      </p:sp>
      <p:sp>
        <p:nvSpPr>
          <p:cNvPr id="6147" name="Rectangle 3"/>
          <p:cNvSpPr>
            <a:spLocks noChangeArrowheads="1"/>
          </p:cNvSpPr>
          <p:nvPr/>
        </p:nvSpPr>
        <p:spPr bwMode="auto">
          <a:xfrm>
            <a:off x="762000" y="1828800"/>
            <a:ext cx="7705725" cy="378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lvl1pPr marL="225425" indent="-225425">
              <a:defRPr>
                <a:solidFill>
                  <a:schemeClr val="tx1"/>
                </a:solidFill>
                <a:latin typeface="Arial" charset="0"/>
              </a:defRPr>
            </a:lvl1pPr>
            <a:lvl2pPr marL="692150" indent="-230188">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fontAlgn="base">
              <a:spcBef>
                <a:spcPct val="0"/>
              </a:spcBef>
              <a:spcAft>
                <a:spcPct val="0"/>
              </a:spcAft>
              <a:defRPr>
                <a:solidFill>
                  <a:schemeClr val="tx1"/>
                </a:solidFill>
                <a:latin typeface="Arial" charset="0"/>
              </a:defRPr>
            </a:lvl6pPr>
            <a:lvl7pPr fontAlgn="base">
              <a:spcBef>
                <a:spcPct val="0"/>
              </a:spcBef>
              <a:spcAft>
                <a:spcPct val="0"/>
              </a:spcAft>
              <a:defRPr>
                <a:solidFill>
                  <a:schemeClr val="tx1"/>
                </a:solidFill>
                <a:latin typeface="Arial" charset="0"/>
              </a:defRPr>
            </a:lvl7pPr>
            <a:lvl8pPr fontAlgn="base">
              <a:spcBef>
                <a:spcPct val="0"/>
              </a:spcBef>
              <a:spcAft>
                <a:spcPct val="0"/>
              </a:spcAft>
              <a:defRPr>
                <a:solidFill>
                  <a:schemeClr val="tx1"/>
                </a:solidFill>
                <a:latin typeface="Arial" charset="0"/>
              </a:defRPr>
            </a:lvl8pPr>
            <a:lvl9pPr fontAlgn="base">
              <a:spcBef>
                <a:spcPct val="0"/>
              </a:spcBef>
              <a:spcAft>
                <a:spcPct val="0"/>
              </a:spcAft>
              <a:defRPr>
                <a:solidFill>
                  <a:schemeClr val="tx1"/>
                </a:solidFill>
                <a:latin typeface="Arial" charset="0"/>
              </a:defRPr>
            </a:lvl9pPr>
          </a:lstStyle>
          <a:p>
            <a:pPr eaLnBrk="0" hangingPunct="0">
              <a:buClr>
                <a:srgbClr val="FFCC00"/>
              </a:buClr>
              <a:buFont typeface="Times" charset="0"/>
              <a:buChar char="•"/>
            </a:pPr>
            <a:r>
              <a:rPr lang="en-US" altLang="en-US" sz="2400" dirty="0">
                <a:solidFill>
                  <a:schemeClr val="bg1"/>
                </a:solidFill>
              </a:rPr>
              <a:t>Most ionic compounds exist as crystalline solids.</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A crystal of any ionic compound is a three-dimensional network of positive and negative ions mutually attracted to each other.</a:t>
            </a:r>
          </a:p>
          <a:p>
            <a:pPr eaLnBrk="0" hangingPunct="0">
              <a:buClr>
                <a:srgbClr val="FFCC00"/>
              </a:buClr>
              <a:buFont typeface="Times" charset="0"/>
              <a:buChar char="•"/>
            </a:pPr>
            <a:endParaRPr lang="en-US" altLang="en-US" sz="2400" dirty="0">
              <a:solidFill>
                <a:schemeClr val="bg1"/>
              </a:solidFill>
            </a:endParaRPr>
          </a:p>
          <a:p>
            <a:pPr eaLnBrk="0" hangingPunct="0">
              <a:buClr>
                <a:srgbClr val="FFCC00"/>
              </a:buClr>
              <a:buFont typeface="Times" charset="0"/>
              <a:buChar char="•"/>
            </a:pPr>
            <a:r>
              <a:rPr lang="en-US" altLang="en-US" sz="2400" dirty="0">
                <a:solidFill>
                  <a:schemeClr val="bg1"/>
                </a:solidFill>
              </a:rPr>
              <a:t>In contrast to a molecular compound, an ionic compound  is not composed of independent, neutral units that can be isolated. </a:t>
            </a:r>
          </a:p>
          <a:p>
            <a:pPr lvl="1" eaLnBrk="0" hangingPunct="0"/>
            <a:endParaRPr lang="en-US" altLang="en-US" sz="2400" dirty="0">
              <a:solidFill>
                <a:schemeClr val="bg1"/>
              </a:solidFill>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685800" y="1658938"/>
            <a:ext cx="7705725"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7" tIns="44450" rIns="90487" bIns="44450">
            <a:spAutoFit/>
          </a:bodyPr>
          <a:lstStyle/>
          <a:p>
            <a:pPr eaLnBrk="0" hangingPunct="0"/>
            <a:r>
              <a:rPr lang="en-US" altLang="en-US" sz="2800" b="1" dirty="0">
                <a:solidFill>
                  <a:schemeClr val="bg1"/>
                </a:solidFill>
              </a:rPr>
              <a:t>Ionic Compounds, </a:t>
            </a:r>
            <a:r>
              <a:rPr lang="en-US" altLang="en-US" sz="2800" i="1" dirty="0">
                <a:solidFill>
                  <a:schemeClr val="bg1"/>
                </a:solidFill>
              </a:rPr>
              <a:t>continued</a:t>
            </a:r>
            <a:r>
              <a:rPr lang="en-US" altLang="en-US" sz="2800" b="1" dirty="0">
                <a:solidFill>
                  <a:schemeClr val="bg1"/>
                </a:solidFill>
              </a:rPr>
              <a:t> </a:t>
            </a:r>
            <a:endParaRPr lang="en-US" altLang="en-US" sz="2800" dirty="0">
              <a:solidFill>
                <a:schemeClr val="bg1"/>
              </a:solidFill>
            </a:endParaRPr>
          </a:p>
        </p:txBody>
      </p:sp>
      <p:sp>
        <p:nvSpPr>
          <p:cNvPr id="8195" name="Rectangle 3"/>
          <p:cNvSpPr>
            <a:spLocks noGrp="1" noChangeArrowheads="1"/>
          </p:cNvSpPr>
          <p:nvPr>
            <p:ph idx="1"/>
          </p:nvPr>
        </p:nvSpPr>
        <p:spPr>
          <a:xfrm>
            <a:off x="679677" y="2362200"/>
            <a:ext cx="8453437" cy="3671888"/>
          </a:xfrm>
        </p:spPr>
        <p:txBody>
          <a:bodyPr/>
          <a:lstStyle/>
          <a:p>
            <a:pPr marL="230188" indent="-230188"/>
            <a:r>
              <a:rPr lang="en-US" altLang="en-US" dirty="0"/>
              <a:t>The chemical formula of an ionic compound represents not molecules, but the simplest ratio of the compound’s ions.</a:t>
            </a:r>
          </a:p>
          <a:p>
            <a:pPr marL="230188" indent="-230188"/>
            <a:endParaRPr lang="en-US" altLang="en-US" dirty="0"/>
          </a:p>
          <a:p>
            <a:pPr marL="230188" indent="-230188"/>
            <a:r>
              <a:rPr lang="en-US" altLang="en-US" dirty="0"/>
              <a:t>A </a:t>
            </a:r>
            <a:r>
              <a:rPr lang="en-US" altLang="en-US" b="1" dirty="0"/>
              <a:t>formula unit </a:t>
            </a:r>
            <a:r>
              <a:rPr lang="en-US" altLang="en-US" dirty="0"/>
              <a:t>is the simplest collection of atoms from which an ionic compound’s formula can be established.</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38200" y="1036638"/>
            <a:ext cx="8077200" cy="685800"/>
          </a:xfrm>
          <a:noFill/>
          <a:ln/>
        </p:spPr>
        <p:txBody>
          <a:bodyPr/>
          <a:lstStyle/>
          <a:p>
            <a:r>
              <a:rPr lang="en-US" altLang="en-US" dirty="0"/>
              <a:t>Ionic Vs. Covalent Bonding</a:t>
            </a:r>
          </a:p>
        </p:txBody>
      </p:sp>
      <p:graphicFrame>
        <p:nvGraphicFramePr>
          <p:cNvPr id="10243" name="Object 3"/>
          <p:cNvGraphicFramePr>
            <a:graphicFrameLocks noChangeAspect="1"/>
          </p:cNvGraphicFramePr>
          <p:nvPr/>
        </p:nvGraphicFramePr>
        <p:xfrm>
          <a:off x="558800" y="2362200"/>
          <a:ext cx="8077200" cy="2668588"/>
        </p:xfrm>
        <a:graphic>
          <a:graphicData uri="http://schemas.openxmlformats.org/presentationml/2006/ole">
            <mc:AlternateContent xmlns:mc="http://schemas.openxmlformats.org/markup-compatibility/2006">
              <mc:Choice xmlns:v="urn:schemas-microsoft-com:vml" Requires="v">
                <p:oleObj spid="_x0000_s10266" name="Image" r:id="rId4" imgW="8901702" imgH="2939802" progId="Photoshop.Image.7">
                  <p:embed/>
                </p:oleObj>
              </mc:Choice>
              <mc:Fallback>
                <p:oleObj name="Image" r:id="rId4" imgW="8901702" imgH="2939802" progId="Photoshop.Image.7">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362200"/>
                        <a:ext cx="8077200" cy="2668588"/>
                      </a:xfrm>
                      <a:prstGeom prst="rect">
                        <a:avLst/>
                      </a:prstGeom>
                      <a:noFill/>
                      <a:ln>
                        <a:noFill/>
                      </a:ln>
                      <a:effectLst/>
                      <a:extLst>
                        <a:ext uri="{909E8E84-426E-40DD-AFC4-6F175D3DCCD1}">
                          <a14:hiddenFill xmlns:a14="http://schemas.microsoft.com/office/drawing/2010/main">
                            <a:solidFill>
                              <a:srgbClr val="CC0000"/>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Puddle">
  <a:themeElements>
    <a:clrScheme name="SPO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POR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POR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POR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POR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POR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POR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POR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POR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POR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POR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POR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POR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POR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3D Background</Template>
  <TotalTime>568</TotalTime>
  <Words>758</Words>
  <Application>Microsoft Office PowerPoint</Application>
  <PresentationFormat>On-screen Show (4:3)</PresentationFormat>
  <Paragraphs>129</Paragraphs>
  <Slides>27</Slides>
  <Notes>18</Notes>
  <HiddenSlides>0</HiddenSlides>
  <MMClips>1</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5" baseType="lpstr">
      <vt:lpstr>Arial</vt:lpstr>
      <vt:lpstr>Impact</vt:lpstr>
      <vt:lpstr>Times</vt:lpstr>
      <vt:lpstr>Times New Roman</vt:lpstr>
      <vt:lpstr>Wingdings</vt:lpstr>
      <vt:lpstr>Puddle</vt:lpstr>
      <vt:lpstr>Image</vt:lpstr>
      <vt:lpstr>Equation</vt:lpstr>
      <vt:lpstr>PowerPoint Presentation</vt:lpstr>
      <vt:lpstr>Honors Chemistry  Ionic Bonding</vt:lpstr>
      <vt:lpstr>Priority Standards</vt:lpstr>
      <vt:lpstr>PowerPoint Presentation</vt:lpstr>
      <vt:lpstr>PowerPoint Presentation</vt:lpstr>
      <vt:lpstr>PowerPoint Presentation</vt:lpstr>
      <vt:lpstr>PowerPoint Presentation</vt:lpstr>
      <vt:lpstr>PowerPoint Presentation</vt:lpstr>
      <vt:lpstr>Ionic Vs. Covalent Bonding</vt:lpstr>
      <vt:lpstr>PowerPoint Presentation</vt:lpstr>
      <vt:lpstr>PowerPoint Presentation</vt:lpstr>
      <vt:lpstr>PowerPoint Presentation</vt:lpstr>
      <vt:lpstr>PowerPoint Presentation</vt:lpstr>
      <vt:lpstr>NaCl and CsCl Crystal Lattices</vt:lpstr>
      <vt:lpstr>PowerPoint Presentation</vt:lpstr>
      <vt:lpstr>PowerPoint Presentation</vt:lpstr>
      <vt:lpstr>Melting and Boiling Points of Compounds</vt:lpstr>
      <vt:lpstr>PowerPoint Presentation</vt:lpstr>
      <vt:lpstr>PowerPoint Presentation</vt:lpstr>
      <vt:lpstr>PowerPoint Presentation</vt:lpstr>
      <vt:lpstr>PowerPoint Presentation</vt:lpstr>
      <vt:lpstr>Comparing Monatomic, Polyatomic, and Diatomic Structures</vt:lpstr>
      <vt:lpstr>PowerPoint Presentation</vt:lpstr>
      <vt:lpstr>PowerPoint Presentation</vt:lpstr>
      <vt:lpstr>PowerPoint Presentation</vt:lpstr>
      <vt:lpstr>Metallic Bonds, A Sea of Electrons</vt:lpstr>
      <vt:lpstr>Properties of Substances with Metallic, Ionic, and Covalent Bonds</vt:lpstr>
    </vt:vector>
  </TitlesOfParts>
  <Company>wcs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Honors Chemistry Notes #12 Ionic Bonding</dc:title>
  <dc:creator>wcs</dc:creator>
  <cp:lastModifiedBy>Windows User</cp:lastModifiedBy>
  <cp:revision>18</cp:revision>
  <dcterms:created xsi:type="dcterms:W3CDTF">2008-01-23T18:22:27Z</dcterms:created>
  <dcterms:modified xsi:type="dcterms:W3CDTF">2017-12-01T20:45:57Z</dcterms:modified>
</cp:coreProperties>
</file>